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84" r:id="rId13"/>
    <p:sldId id="270" r:id="rId14"/>
    <p:sldId id="271" r:id="rId15"/>
    <p:sldId id="278" r:id="rId16"/>
    <p:sldId id="283" r:id="rId17"/>
    <p:sldId id="279" r:id="rId18"/>
    <p:sldId id="282" r:id="rId19"/>
    <p:sldId id="280" r:id="rId20"/>
    <p:sldId id="281" r:id="rId21"/>
    <p:sldId id="273" r:id="rId22"/>
    <p:sldId id="274" r:id="rId23"/>
    <p:sldId id="275" r:id="rId24"/>
    <p:sldId id="276" r:id="rId25"/>
    <p:sldId id="277" r:id="rId2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 de Microsoft Office" initials="UdMO" lastIdx="1" clrIdx="0">
    <p:extLst/>
  </p:cmAuthor>
  <p:cmAuthor id="2" name="Usuario de Microsoft Office" initials="UdMO [2]" lastIdx="1" clrIdx="1">
    <p:extLst/>
  </p:cmAuthor>
  <p:cmAuthor id="3" name="Usuario de Microsoft Office" initials="UdMO [3]" lastIdx="1" clrIdx="2">
    <p:extLst/>
  </p:cmAuthor>
  <p:cmAuthor id="4" name="Usuario de Microsoft Office" initials="UdMO [4]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4"/>
    <p:restoredTop sz="98682" autoAdjust="0"/>
  </p:normalViewPr>
  <p:slideViewPr>
    <p:cSldViewPr snapToGrid="0" snapToObjects="1">
      <p:cViewPr>
        <p:scale>
          <a:sx n="86" d="100"/>
          <a:sy n="86" d="100"/>
        </p:scale>
        <p:origin x="-6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0996C-9095-FB4D-B3F3-E365BCEB5512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FB5D9-9EDA-B844-B37F-B9A7F8A9D1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6007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nstituciones de seguridad pública clasifican como reservada la información correspondiente al número de policías y personal capacitado en el nuevo sistema de justicia penal. </a:t>
            </a:r>
          </a:p>
          <a:p>
            <a:pPr marL="171450" indent="-171450">
              <a:buFontTx/>
              <a:buChar char="•"/>
            </a:pP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Secretariado Ejecutivo del Sistema Nacional de Seguridad Pública reservó información sobre los resultados de la auditoría del Órgano Interno de Control de la Secretaría de Gobernación realizada a la SETEC, en 2016, sin que se esgrimieran argumentos claros sobre por qué proporcionar esta información podía obstruir las actividades de auditoría</a:t>
            </a:r>
            <a:r>
              <a:rPr lang="es-ES_tradnl" dirty="0" smtClean="0">
                <a:effectLst/>
              </a:rPr>
              <a:t>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77E93-FF36-D846-8C64-6BC436BEAD3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216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 2015 el </a:t>
            </a:r>
            <a:r>
              <a:rPr lang="en-GB" dirty="0" err="1" smtClean="0"/>
              <a:t>porcentaje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fue</a:t>
            </a:r>
            <a:r>
              <a:rPr lang="en-GB" baseline="0" dirty="0" smtClean="0"/>
              <a:t> de 20%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77E93-FF36-D846-8C64-6BC436BEAD3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067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latin typeface="Garamond"/>
                <a:cs typeface="Garamond"/>
              </a:rPr>
              <a:t>No constituyen un plan (no hay un diagnóstico previo ni una visión a mediano o largo plazo; derivado de esto, no corresponde con las necesidades de cada entidad e institución y se da prioridad a instituciones de procuración de justicia) 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77E93-FF36-D846-8C64-6BC436BEAD3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260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Los</a:t>
            </a:r>
            <a:r>
              <a:rPr lang="es-ES" baseline="0" dirty="0" smtClean="0"/>
              <a:t> 11 millones son en modalidad “</a:t>
            </a:r>
            <a:r>
              <a:rPr lang="es-ES" baseline="0" dirty="0" err="1" smtClean="0"/>
              <a:t>co</a:t>
            </a:r>
            <a:r>
              <a:rPr lang="es-ES" baseline="0" dirty="0" smtClean="0"/>
              <a:t>-pago” y “potenciación”, por eso suman más de 5 mil millones.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77E93-FF36-D846-8C64-6BC436BEAD3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905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Los</a:t>
            </a:r>
            <a:r>
              <a:rPr lang="es-ES" baseline="0" dirty="0" smtClean="0"/>
              <a:t> 11 millones son en modalidad “</a:t>
            </a:r>
            <a:r>
              <a:rPr lang="es-ES" baseline="0" dirty="0" err="1" smtClean="0"/>
              <a:t>co</a:t>
            </a:r>
            <a:r>
              <a:rPr lang="es-ES" baseline="0" dirty="0" smtClean="0"/>
              <a:t>-pago” y “potenciación”, por eso suman más de 5 mil millones.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77E93-FF36-D846-8C64-6BC436BEAD3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905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Los</a:t>
            </a:r>
            <a:r>
              <a:rPr lang="es-ES" baseline="0" dirty="0" smtClean="0"/>
              <a:t> casos locales no representan promedios sino los máximos.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FB5D9-9EDA-B844-B37F-B9A7F8A9D17B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8389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5059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6028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4885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288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670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7416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8224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507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654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12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024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9A925-C4EE-FB43-8E9F-5B1F22E6F6E4}" type="datetimeFigureOut">
              <a:rPr lang="es-ES" smtClean="0"/>
              <a:t>13/06/2017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FEAAA-CD68-1A42-A7A6-18B8D8FDFC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2139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72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609515"/>
            <a:ext cx="7772400" cy="1778000"/>
          </a:xfrm>
        </p:spPr>
        <p:txBody>
          <a:bodyPr>
            <a:noAutofit/>
          </a:bodyPr>
          <a:lstStyle/>
          <a:p>
            <a:r>
              <a:rPr lang="es-ES" sz="5000" b="1" dirty="0" smtClean="0">
                <a:solidFill>
                  <a:srgbClr val="008000"/>
                </a:solidFill>
                <a:latin typeface="Calibri"/>
                <a:cs typeface="Calibri"/>
              </a:rPr>
              <a:t>18 de junio de 2017</a:t>
            </a:r>
            <a:endParaRPr lang="es-ES" sz="50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85800" y="2937020"/>
            <a:ext cx="7772400" cy="177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dirty="0" smtClean="0">
                <a:solidFill>
                  <a:srgbClr val="595959"/>
                </a:solidFill>
                <a:latin typeface="Calibri"/>
                <a:cs typeface="Calibri"/>
              </a:rPr>
              <a:t>Un año de la implementación del sistema acusatorio en todo el territorio y para todos los delitos</a:t>
            </a:r>
            <a:endParaRPr lang="es-ES" sz="40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85800" y="2173707"/>
            <a:ext cx="7772400" cy="427616"/>
          </a:xfrm>
          <a:prstGeom prst="rect">
            <a:avLst/>
          </a:prstGeom>
          <a:solidFill>
            <a:srgbClr val="35802A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5000" dirty="0">
              <a:solidFill>
                <a:srgbClr val="007434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684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348972"/>
            <a:ext cx="8229600" cy="1143000"/>
          </a:xfrm>
        </p:spPr>
        <p:txBody>
          <a:bodyPr>
            <a:normAutofit/>
          </a:bodyPr>
          <a:lstStyle/>
          <a:p>
            <a:r>
              <a:rPr lang="es-MX" sz="5000" b="1" dirty="0" smtClean="0">
                <a:solidFill>
                  <a:srgbClr val="FFFFFF"/>
                </a:solidFill>
                <a:latin typeface="Calibri"/>
                <a:cs typeface="Calibri"/>
              </a:rPr>
              <a:t>Modelo de evaluación</a:t>
            </a:r>
            <a:endParaRPr lang="es-ES" sz="50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767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esquema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64" y="1037657"/>
            <a:ext cx="7843062" cy="588229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71121"/>
            <a:ext cx="9144000" cy="1160780"/>
          </a:xfrm>
        </p:spPr>
        <p:txBody>
          <a:bodyPr>
            <a:noAutofit/>
          </a:bodyPr>
          <a:lstStyle/>
          <a:p>
            <a:r>
              <a:rPr lang="es-MX" sz="2800" b="1" dirty="0">
                <a:solidFill>
                  <a:srgbClr val="008000"/>
                </a:solidFill>
                <a:latin typeface="Calibri"/>
                <a:cs typeface="Calibri"/>
              </a:rPr>
              <a:t>M</a:t>
            </a:r>
            <a:r>
              <a:rPr lang="es-MX" sz="2800" b="1" dirty="0" smtClean="0">
                <a:solidFill>
                  <a:srgbClr val="008000"/>
                </a:solidFill>
                <a:latin typeface="Calibri"/>
                <a:cs typeface="Calibri"/>
              </a:rPr>
              <a:t>etodología para </a:t>
            </a:r>
            <a:r>
              <a:rPr lang="es-MX" sz="2800" b="1" dirty="0">
                <a:solidFill>
                  <a:srgbClr val="008000"/>
                </a:solidFill>
                <a:latin typeface="Calibri"/>
                <a:cs typeface="Calibri"/>
              </a:rPr>
              <a:t>el seguimiento y evaluación de </a:t>
            </a:r>
            <a:r>
              <a:rPr lang="es-MX" sz="2800" b="1" dirty="0" smtClean="0">
                <a:solidFill>
                  <a:srgbClr val="008000"/>
                </a:solidFill>
                <a:latin typeface="Calibri"/>
                <a:cs typeface="Calibri"/>
              </a:rPr>
              <a:t>la</a:t>
            </a:r>
            <a:r>
              <a:rPr lang="es-MX" sz="2800" b="1" dirty="0">
                <a:solidFill>
                  <a:srgbClr val="008000"/>
                </a:solidFill>
                <a:latin typeface="Calibri"/>
                <a:cs typeface="Calibri"/>
              </a:rPr>
              <a:t/>
            </a:r>
            <a:br>
              <a:rPr lang="es-MX" sz="2800" b="1" dirty="0">
                <a:solidFill>
                  <a:srgbClr val="008000"/>
                </a:solidFill>
                <a:latin typeface="Calibri"/>
                <a:cs typeface="Calibri"/>
              </a:rPr>
            </a:br>
            <a:r>
              <a:rPr lang="es-MX" sz="2800" b="1" dirty="0">
                <a:solidFill>
                  <a:srgbClr val="008000"/>
                </a:solidFill>
                <a:latin typeface="Calibri"/>
                <a:cs typeface="Calibri"/>
              </a:rPr>
              <a:t>operación del </a:t>
            </a:r>
            <a:r>
              <a:rPr lang="es-MX" sz="2800" b="1" dirty="0" smtClean="0">
                <a:solidFill>
                  <a:srgbClr val="008000"/>
                </a:solidFill>
                <a:latin typeface="Calibri"/>
                <a:cs typeface="Calibri"/>
              </a:rPr>
              <a:t>sistema </a:t>
            </a:r>
            <a:r>
              <a:rPr lang="es-MX" sz="2800" b="1" dirty="0">
                <a:solidFill>
                  <a:srgbClr val="008000"/>
                </a:solidFill>
                <a:latin typeface="Calibri"/>
                <a:cs typeface="Calibri"/>
              </a:rPr>
              <a:t>de justicia penal en México </a:t>
            </a:r>
            <a:endParaRPr lang="es-MX" sz="28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584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348972"/>
            <a:ext cx="8229600" cy="1143000"/>
          </a:xfrm>
        </p:spPr>
        <p:txBody>
          <a:bodyPr>
            <a:normAutofit/>
          </a:bodyPr>
          <a:lstStyle/>
          <a:p>
            <a:r>
              <a:rPr lang="es-MX" sz="5000" b="1" dirty="0" smtClean="0">
                <a:solidFill>
                  <a:srgbClr val="FFFFFF"/>
                </a:solidFill>
                <a:latin typeface="Calibri"/>
                <a:cs typeface="Calibri"/>
              </a:rPr>
              <a:t>Acceso a la información</a:t>
            </a:r>
            <a:endParaRPr lang="es-ES" sz="50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93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Agrupar 19"/>
          <p:cNvGrpSpPr/>
          <p:nvPr/>
        </p:nvGrpSpPr>
        <p:grpSpPr>
          <a:xfrm>
            <a:off x="288656" y="3116260"/>
            <a:ext cx="8894064" cy="3582737"/>
            <a:chOff x="288656" y="243227"/>
            <a:chExt cx="8894064" cy="3582737"/>
          </a:xfrm>
        </p:grpSpPr>
        <p:grpSp>
          <p:nvGrpSpPr>
            <p:cNvPr id="19" name="Agrupar 18"/>
            <p:cNvGrpSpPr/>
            <p:nvPr/>
          </p:nvGrpSpPr>
          <p:grpSpPr>
            <a:xfrm>
              <a:off x="288656" y="243227"/>
              <a:ext cx="8894064" cy="1524000"/>
              <a:chOff x="288656" y="243227"/>
              <a:chExt cx="8894064" cy="1524000"/>
            </a:xfrm>
          </p:grpSpPr>
          <p:pic>
            <p:nvPicPr>
              <p:cNvPr id="7" name="Imagen 6" descr="banda_titulos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656" y="243227"/>
                <a:ext cx="8894064" cy="1524000"/>
              </a:xfrm>
              <a:prstGeom prst="rect">
                <a:avLst/>
              </a:prstGeom>
            </p:spPr>
          </p:pic>
          <p:sp>
            <p:nvSpPr>
              <p:cNvPr id="8" name="CuadroTexto 7"/>
              <p:cNvSpPr txBox="1"/>
              <p:nvPr/>
            </p:nvSpPr>
            <p:spPr>
              <a:xfrm>
                <a:off x="2331013" y="305176"/>
                <a:ext cx="66755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chemeClr val="bg1"/>
                    </a:solidFill>
                    <a:latin typeface="Calibri"/>
                    <a:cs typeface="Calibri"/>
                  </a:rPr>
                  <a:t>Dificultades para el acceso a la </a:t>
                </a:r>
                <a:r>
                  <a:rPr lang="es-ES" sz="2800" b="1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información</a:t>
                </a:r>
                <a:endParaRPr lang="es-ES" sz="2800" b="1" dirty="0">
                  <a:solidFill>
                    <a:schemeClr val="bg1"/>
                  </a:solidFill>
                  <a:latin typeface="Calibri"/>
                  <a:cs typeface="Calibri"/>
                </a:endParaRPr>
              </a:p>
            </p:txBody>
          </p:sp>
        </p:grpSp>
        <p:grpSp>
          <p:nvGrpSpPr>
            <p:cNvPr id="18" name="Agrupar 17"/>
            <p:cNvGrpSpPr/>
            <p:nvPr/>
          </p:nvGrpSpPr>
          <p:grpSpPr>
            <a:xfrm>
              <a:off x="1109768" y="1181801"/>
              <a:ext cx="7381672" cy="2644163"/>
              <a:chOff x="1109768" y="1181801"/>
              <a:chExt cx="7381672" cy="2644163"/>
            </a:xfrm>
          </p:grpSpPr>
          <p:sp>
            <p:nvSpPr>
              <p:cNvPr id="6" name="Título 1"/>
              <p:cNvSpPr txBox="1">
                <a:spLocks/>
              </p:cNvSpPr>
              <p:nvPr/>
            </p:nvSpPr>
            <p:spPr>
              <a:xfrm>
                <a:off x="1398309" y="1181801"/>
                <a:ext cx="7093131" cy="26441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ES" sz="2400" dirty="0" smtClean="0">
                    <a:solidFill>
                      <a:srgbClr val="595959"/>
                    </a:solidFill>
                    <a:latin typeface="Calibri"/>
                    <a:cs typeface="Calibri"/>
                  </a:rPr>
                  <a:t>Diseño de las plataformas de acceso a la información </a:t>
                </a:r>
              </a:p>
              <a:p>
                <a:pPr algn="l"/>
                <a:r>
                  <a:rPr lang="es-ES" sz="2400" dirty="0" smtClean="0">
                    <a:solidFill>
                      <a:srgbClr val="595959"/>
                    </a:solidFill>
                    <a:latin typeface="Calibri"/>
                    <a:cs typeface="Calibri"/>
                  </a:rPr>
                  <a:t>Dificultades técnicas en sistemas informáticos</a:t>
                </a:r>
              </a:p>
              <a:p>
                <a:pPr algn="l"/>
                <a:r>
                  <a:rPr lang="es-ES" sz="2400" dirty="0" smtClean="0">
                    <a:solidFill>
                      <a:srgbClr val="595959"/>
                    </a:solidFill>
                    <a:latin typeface="Calibri"/>
                    <a:cs typeface="Calibri"/>
                  </a:rPr>
                  <a:t>Ambigüedad en Ley de Transparencia</a:t>
                </a:r>
              </a:p>
              <a:p>
                <a:pPr algn="l"/>
                <a:r>
                  <a:rPr lang="es-ES" sz="2400" dirty="0" smtClean="0">
                    <a:solidFill>
                      <a:srgbClr val="595959"/>
                    </a:solidFill>
                    <a:latin typeface="Calibri"/>
                    <a:cs typeface="Calibri"/>
                  </a:rPr>
                  <a:t>Reserva de información</a:t>
                </a:r>
                <a:endParaRPr lang="es-ES" sz="2400" dirty="0">
                  <a:solidFill>
                    <a:srgbClr val="595959"/>
                  </a:solidFill>
                  <a:latin typeface="Calibri"/>
                  <a:cs typeface="Calibri"/>
                </a:endParaRPr>
              </a:p>
            </p:txBody>
          </p:sp>
          <p:pic>
            <p:nvPicPr>
              <p:cNvPr id="11" name="Imagen 10" descr="numero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9768" y="1814981"/>
                <a:ext cx="288541" cy="288541"/>
              </a:xfrm>
              <a:prstGeom prst="rect">
                <a:avLst/>
              </a:prstGeom>
            </p:spPr>
          </p:pic>
          <p:pic>
            <p:nvPicPr>
              <p:cNvPr id="12" name="Imagen 11" descr="numero2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9768" y="2197940"/>
                <a:ext cx="288541" cy="293121"/>
              </a:xfrm>
              <a:prstGeom prst="rect">
                <a:avLst/>
              </a:prstGeom>
            </p:spPr>
          </p:pic>
          <p:pic>
            <p:nvPicPr>
              <p:cNvPr id="13" name="Imagen 12" descr="numero3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9768" y="2568877"/>
                <a:ext cx="288541" cy="288541"/>
              </a:xfrm>
              <a:prstGeom prst="rect">
                <a:avLst/>
              </a:prstGeom>
            </p:spPr>
          </p:pic>
          <p:pic>
            <p:nvPicPr>
              <p:cNvPr id="14" name="Imagen 13" descr="numero4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9768" y="2933590"/>
                <a:ext cx="288541" cy="293121"/>
              </a:xfrm>
              <a:prstGeom prst="rect">
                <a:avLst/>
              </a:prstGeom>
            </p:spPr>
          </p:pic>
        </p:grpSp>
      </p:grpSp>
      <p:grpSp>
        <p:nvGrpSpPr>
          <p:cNvPr id="5" name="Agrupar 4"/>
          <p:cNvGrpSpPr/>
          <p:nvPr/>
        </p:nvGrpSpPr>
        <p:grpSpPr>
          <a:xfrm>
            <a:off x="288656" y="384075"/>
            <a:ext cx="8894064" cy="2809692"/>
            <a:chOff x="288656" y="3593055"/>
            <a:chExt cx="8894064" cy="2809692"/>
          </a:xfrm>
        </p:grpSpPr>
        <p:grpSp>
          <p:nvGrpSpPr>
            <p:cNvPr id="2" name="Agrupar 1"/>
            <p:cNvGrpSpPr/>
            <p:nvPr/>
          </p:nvGrpSpPr>
          <p:grpSpPr>
            <a:xfrm>
              <a:off x="288656" y="3593055"/>
              <a:ext cx="8894064" cy="1524000"/>
              <a:chOff x="288656" y="3593055"/>
              <a:chExt cx="8894064" cy="1524000"/>
            </a:xfrm>
          </p:grpSpPr>
          <p:pic>
            <p:nvPicPr>
              <p:cNvPr id="9" name="Imagen 8" descr="banda_titulos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656" y="3593055"/>
                <a:ext cx="8894064" cy="1524000"/>
              </a:xfrm>
              <a:prstGeom prst="rect">
                <a:avLst/>
              </a:prstGeom>
            </p:spPr>
          </p:pic>
          <p:sp>
            <p:nvSpPr>
              <p:cNvPr id="10" name="CuadroTexto 9"/>
              <p:cNvSpPr txBox="1"/>
              <p:nvPr/>
            </p:nvSpPr>
            <p:spPr>
              <a:xfrm>
                <a:off x="2331013" y="3655004"/>
                <a:ext cx="66755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chemeClr val="bg1"/>
                    </a:solidFill>
                    <a:latin typeface="Calibri"/>
                    <a:cs typeface="Calibri"/>
                  </a:rPr>
                  <a:t>Estrategias de recolección de información</a:t>
                </a:r>
              </a:p>
            </p:txBody>
          </p:sp>
        </p:grpSp>
        <p:grpSp>
          <p:nvGrpSpPr>
            <p:cNvPr id="4" name="Agrupar 3"/>
            <p:cNvGrpSpPr/>
            <p:nvPr/>
          </p:nvGrpSpPr>
          <p:grpSpPr>
            <a:xfrm>
              <a:off x="1109768" y="4862611"/>
              <a:ext cx="5335362" cy="1540136"/>
              <a:chOff x="1109768" y="4862611"/>
              <a:chExt cx="5335362" cy="1540136"/>
            </a:xfrm>
          </p:grpSpPr>
          <p:sp>
            <p:nvSpPr>
              <p:cNvPr id="3" name="Título 1"/>
              <p:cNvSpPr txBox="1">
                <a:spLocks/>
              </p:cNvSpPr>
              <p:nvPr/>
            </p:nvSpPr>
            <p:spPr>
              <a:xfrm>
                <a:off x="1398309" y="4862611"/>
                <a:ext cx="5046821" cy="1540136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s-ES" sz="2400" dirty="0" smtClean="0">
                    <a:solidFill>
                      <a:srgbClr val="595959"/>
                    </a:solidFill>
                    <a:latin typeface="Calibri"/>
                    <a:cs typeface="Calibri"/>
                  </a:rPr>
                  <a:t>Plataformas de transparencia</a:t>
                </a:r>
              </a:p>
              <a:p>
                <a:pPr algn="l"/>
                <a:r>
                  <a:rPr lang="es-ES" sz="2400" dirty="0" smtClean="0">
                    <a:solidFill>
                      <a:srgbClr val="595959"/>
                    </a:solidFill>
                    <a:latin typeface="Calibri"/>
                    <a:cs typeface="Calibri"/>
                  </a:rPr>
                  <a:t>Oficios directos</a:t>
                </a:r>
              </a:p>
              <a:p>
                <a:pPr algn="l"/>
                <a:r>
                  <a:rPr lang="es-ES" sz="2400" dirty="0" smtClean="0">
                    <a:solidFill>
                      <a:srgbClr val="595959"/>
                    </a:solidFill>
                    <a:latin typeface="Calibri"/>
                    <a:cs typeface="Calibri"/>
                  </a:rPr>
                  <a:t>Reuniones</a:t>
                </a:r>
                <a:endParaRPr lang="es-ES" sz="2400" dirty="0">
                  <a:solidFill>
                    <a:srgbClr val="595959"/>
                  </a:solidFill>
                  <a:latin typeface="Calibri"/>
                  <a:cs typeface="Calibri"/>
                </a:endParaRPr>
              </a:p>
            </p:txBody>
          </p:sp>
          <p:pic>
            <p:nvPicPr>
              <p:cNvPr id="15" name="Imagen 14" descr="numero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9768" y="5117055"/>
                <a:ext cx="288541" cy="288541"/>
              </a:xfrm>
              <a:prstGeom prst="rect">
                <a:avLst/>
              </a:prstGeom>
            </p:spPr>
          </p:pic>
          <p:pic>
            <p:nvPicPr>
              <p:cNvPr id="16" name="Imagen 15" descr="numero2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9768" y="5500014"/>
                <a:ext cx="288541" cy="293121"/>
              </a:xfrm>
              <a:prstGeom prst="rect">
                <a:avLst/>
              </a:prstGeom>
            </p:spPr>
          </p:pic>
          <p:pic>
            <p:nvPicPr>
              <p:cNvPr id="17" name="Imagen 16" descr="numero3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9768" y="5870951"/>
                <a:ext cx="288541" cy="28854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025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grafico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547964"/>
            <a:ext cx="8863584" cy="534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7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72185"/>
            <a:ext cx="8229600" cy="1143000"/>
          </a:xfrm>
        </p:spPr>
        <p:txBody>
          <a:bodyPr>
            <a:normAutofit/>
          </a:bodyPr>
          <a:lstStyle/>
          <a:p>
            <a:r>
              <a:rPr lang="es-ES_tradnl" sz="5000" b="1" dirty="0" smtClean="0">
                <a:solidFill>
                  <a:srgbClr val="FFFFFF"/>
                </a:solidFill>
                <a:latin typeface="Calibri"/>
                <a:cs typeface="Calibri"/>
              </a:rPr>
              <a:t>Condicionantes</a:t>
            </a:r>
            <a:endParaRPr lang="es-ES" sz="50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341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8790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08000"/>
                </a:solidFill>
                <a:latin typeface="Calibri"/>
                <a:cs typeface="Calibri"/>
              </a:rPr>
              <a:t>Sistema de coordinación</a:t>
            </a:r>
            <a:endParaRPr lang="es-ES" sz="40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107366" y="3765690"/>
            <a:ext cx="481980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 smtClean="0">
                <a:latin typeface="Calibri"/>
                <a:cs typeface="Calibri"/>
              </a:rPr>
              <a:t>¿Cuál es el futuro los órganos implementadores? Se extinguen, son reemplazados por </a:t>
            </a:r>
            <a:r>
              <a:rPr lang="es-ES" sz="2400" dirty="0"/>
              <a:t>SESNSP</a:t>
            </a:r>
            <a:r>
              <a:rPr lang="es-ES" sz="2400" dirty="0" smtClean="0">
                <a:latin typeface="Calibri"/>
                <a:cs typeface="Calibri"/>
              </a:rPr>
              <a:t>, se transforman en órganos de consolidación, o continuarán sin adecuarse a las necesidades de esta nueva etapa. </a:t>
            </a:r>
            <a:endParaRPr lang="es-ES" sz="2400" dirty="0">
              <a:latin typeface="Calibri"/>
              <a:cs typeface="Calibri"/>
            </a:endParaRPr>
          </a:p>
        </p:txBody>
      </p:sp>
      <p:pic>
        <p:nvPicPr>
          <p:cNvPr id="4" name="Picture 3" descr="flecha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9" y="1499655"/>
            <a:ext cx="564330" cy="571212"/>
          </a:xfrm>
          <a:prstGeom prst="rect">
            <a:avLst/>
          </a:prstGeom>
        </p:spPr>
      </p:pic>
      <p:pic>
        <p:nvPicPr>
          <p:cNvPr id="6" name="Picture 5" descr="flecha_g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757" y="1499655"/>
            <a:ext cx="564330" cy="5712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8829" y="1499655"/>
            <a:ext cx="398346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cs typeface="Calibri"/>
              </a:rPr>
              <a:t>A partir de la plena vigencia del SJP desaparecen las instituciones de coordinación.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02195" y="1470703"/>
            <a:ext cx="2824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cs typeface="Calibri"/>
              </a:rPr>
              <a:t>No se ha concretado el acuerdo tripartita para la consolidación del SJP. </a:t>
            </a:r>
          </a:p>
        </p:txBody>
      </p:sp>
      <p:sp>
        <p:nvSpPr>
          <p:cNvPr id="11" name="Marcador de contenido 2"/>
          <p:cNvSpPr txBox="1">
            <a:spLocks/>
          </p:cNvSpPr>
          <p:nvPr/>
        </p:nvSpPr>
        <p:spPr>
          <a:xfrm>
            <a:off x="198245" y="3765690"/>
            <a:ext cx="353741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dirty="0">
                <a:cs typeface="Calibri"/>
              </a:rPr>
              <a:t>SESNSP sustituyó a SETEC. ¿Es lo idóneo que sea una institución de Seguridad Pública la encargada de la consolidación del SJP? </a:t>
            </a:r>
          </a:p>
        </p:txBody>
      </p:sp>
      <p:pic>
        <p:nvPicPr>
          <p:cNvPr id="12" name="Picture 11" descr="flecha_g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5359" y="3194478"/>
            <a:ext cx="564330" cy="571212"/>
          </a:xfrm>
          <a:prstGeom prst="rect">
            <a:avLst/>
          </a:prstGeom>
        </p:spPr>
      </p:pic>
      <p:pic>
        <p:nvPicPr>
          <p:cNvPr id="13" name="Picture 12" descr="flecha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00293" y="3191037"/>
            <a:ext cx="564330" cy="57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45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598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8000"/>
                </a:solidFill>
                <a:latin typeface="Calibri"/>
                <a:cs typeface="Calibri"/>
              </a:rPr>
              <a:t>Planeación, Evaluación y Seguimiento</a:t>
            </a:r>
            <a:endParaRPr lang="es-ES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39024" y="1265670"/>
            <a:ext cx="7447776" cy="5084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 smtClean="0">
                <a:latin typeface="Calibri"/>
                <a:cs typeface="Calibri"/>
              </a:rPr>
              <a:t>SESNSP presentó </a:t>
            </a:r>
            <a:r>
              <a:rPr lang="es-ES" sz="2400" b="1" dirty="0" smtClean="0">
                <a:latin typeface="Calibri"/>
                <a:cs typeface="Calibri"/>
              </a:rPr>
              <a:t>10 </a:t>
            </a:r>
            <a:r>
              <a:rPr lang="es-ES" sz="2400" b="1" u="sng" dirty="0" smtClean="0">
                <a:latin typeface="Calibri"/>
                <a:cs typeface="Calibri"/>
              </a:rPr>
              <a:t>acciones</a:t>
            </a:r>
            <a:r>
              <a:rPr lang="es-ES" sz="2400" b="1" dirty="0" smtClean="0">
                <a:latin typeface="Calibri"/>
                <a:cs typeface="Calibri"/>
              </a:rPr>
              <a:t> </a:t>
            </a:r>
            <a:r>
              <a:rPr lang="es-ES" sz="2400" dirty="0" smtClean="0">
                <a:latin typeface="Calibri"/>
                <a:cs typeface="Calibri"/>
              </a:rPr>
              <a:t>que impulsará en 2017 para la consolidación del SJP. </a:t>
            </a:r>
          </a:p>
          <a:p>
            <a:pPr marL="0" indent="0">
              <a:buNone/>
            </a:pPr>
            <a:r>
              <a:rPr lang="es-ES" sz="2400" dirty="0" smtClean="0">
                <a:latin typeface="Calibri"/>
                <a:cs typeface="Calibri"/>
              </a:rPr>
              <a:t>No se está llevando a cabo una evaluación y seguimiento integral de la operación del sistema:</a:t>
            </a:r>
            <a:br>
              <a:rPr lang="es-ES" sz="2400" dirty="0" smtClean="0">
                <a:latin typeface="Calibri"/>
                <a:cs typeface="Calibri"/>
              </a:rPr>
            </a:br>
            <a:endParaRPr lang="es-ES" sz="2400" dirty="0" smtClean="0"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s-ES" sz="2400" dirty="0" smtClean="0">
                <a:latin typeface="Calibri"/>
                <a:cs typeface="Calibri"/>
              </a:rPr>
              <a:t>No se han institucionalizado esquemas de seguimiento y evaluación.</a:t>
            </a:r>
          </a:p>
          <a:p>
            <a:pPr marL="457200" lvl="1" indent="0">
              <a:buNone/>
            </a:pPr>
            <a:r>
              <a:rPr lang="es-ES" sz="2400" dirty="0" smtClean="0">
                <a:latin typeface="Calibri"/>
                <a:cs typeface="Calibri"/>
              </a:rPr>
              <a:t>Existe heterogeneidad en el registro y éste no corresponde con los requerimientos del sistema acusatorio. </a:t>
            </a:r>
          </a:p>
          <a:p>
            <a:pPr marL="457200" lvl="1" indent="0">
              <a:buNone/>
            </a:pPr>
            <a:r>
              <a:rPr lang="es-ES" sz="2400" dirty="0" smtClean="0">
                <a:latin typeface="Calibri"/>
                <a:cs typeface="Calibri"/>
              </a:rPr>
              <a:t>No existen sistemas de generación automática de datos. </a:t>
            </a:r>
            <a:endParaRPr lang="es-ES" sz="2400" dirty="0">
              <a:latin typeface="Calibri"/>
              <a:cs typeface="Calibri"/>
            </a:endParaRPr>
          </a:p>
        </p:txBody>
      </p:sp>
      <p:pic>
        <p:nvPicPr>
          <p:cNvPr id="4" name="Picture 3" descr="flecha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4" y="1400540"/>
            <a:ext cx="564330" cy="571212"/>
          </a:xfrm>
          <a:prstGeom prst="rect">
            <a:avLst/>
          </a:prstGeom>
        </p:spPr>
      </p:pic>
      <p:pic>
        <p:nvPicPr>
          <p:cNvPr id="5" name="Picture 4" descr="flecha_gri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4" y="2236881"/>
            <a:ext cx="564330" cy="571212"/>
          </a:xfrm>
          <a:prstGeom prst="rect">
            <a:avLst/>
          </a:prstGeom>
        </p:spPr>
      </p:pic>
      <p:pic>
        <p:nvPicPr>
          <p:cNvPr id="6" name="Picture 5" descr="flecha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243" y="3261158"/>
            <a:ext cx="359745" cy="356615"/>
          </a:xfrm>
          <a:prstGeom prst="rect">
            <a:avLst/>
          </a:prstGeom>
        </p:spPr>
      </p:pic>
      <p:pic>
        <p:nvPicPr>
          <p:cNvPr id="7" name="Picture 6" descr="flecha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243" y="4045236"/>
            <a:ext cx="359745" cy="356615"/>
          </a:xfrm>
          <a:prstGeom prst="rect">
            <a:avLst/>
          </a:prstGeom>
        </p:spPr>
      </p:pic>
      <p:pic>
        <p:nvPicPr>
          <p:cNvPr id="8" name="Picture 7" descr="flecha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243" y="5228504"/>
            <a:ext cx="359745" cy="35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86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3044"/>
            <a:ext cx="9144000" cy="67790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8000"/>
                </a:solidFill>
                <a:latin typeface="Calibri"/>
                <a:cs typeface="Calibri"/>
              </a:rPr>
              <a:t>Recursos </a:t>
            </a:r>
            <a:endParaRPr lang="es-ES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0567" y="800945"/>
            <a:ext cx="8229600" cy="13549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1800" b="1" dirty="0" smtClean="0">
                <a:latin typeface="Calibri"/>
                <a:cs typeface="Calibri"/>
              </a:rPr>
              <a:t>En total, de 2010 a 2016, se invirtieron </a:t>
            </a:r>
          </a:p>
          <a:p>
            <a:pPr marL="0" indent="0" algn="ctr">
              <a:buNone/>
            </a:pPr>
            <a:r>
              <a:rPr lang="es-ES" sz="3600" b="1" dirty="0" smtClean="0">
                <a:solidFill>
                  <a:srgbClr val="008000"/>
                </a:solidFill>
                <a:latin typeface="Calibri"/>
                <a:cs typeface="Calibri"/>
              </a:rPr>
              <a:t>$15.4 mil millones de pesos </a:t>
            </a:r>
          </a:p>
          <a:p>
            <a:pPr marL="0" indent="0" algn="ctr">
              <a:buNone/>
            </a:pPr>
            <a:r>
              <a:rPr lang="es-E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en la implementación:</a:t>
            </a:r>
            <a:endParaRPr lang="es-ES" sz="1800" dirty="0" smtClean="0">
              <a:latin typeface="Calibri"/>
              <a:cs typeface="Calibri"/>
            </a:endParaRPr>
          </a:p>
          <a:p>
            <a:pPr marL="0" indent="0">
              <a:buNone/>
            </a:pPr>
            <a:endParaRPr lang="es-ES" sz="18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3513" y="2249053"/>
            <a:ext cx="7855415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b="1" dirty="0">
                <a:solidFill>
                  <a:srgbClr val="008000"/>
                </a:solidFill>
                <a:cs typeface="Calibri"/>
              </a:rPr>
              <a:t>$4.1 mil millones de pesos </a:t>
            </a:r>
            <a:r>
              <a:rPr lang="es-ES" sz="2300" b="1" dirty="0">
                <a:cs typeface="Calibri"/>
              </a:rPr>
              <a:t>fueron del Subsidio SETEC</a:t>
            </a:r>
            <a:r>
              <a:rPr lang="es-ES" sz="2300" b="1" dirty="0" smtClean="0">
                <a:cs typeface="Calibri"/>
              </a:rPr>
              <a:t>:</a:t>
            </a:r>
            <a:br>
              <a:rPr lang="es-ES" sz="2300" b="1" dirty="0" smtClean="0">
                <a:cs typeface="Calibri"/>
              </a:rPr>
            </a:br>
            <a:r>
              <a:rPr lang="es-ES" sz="2300" dirty="0" smtClean="0">
                <a:cs typeface="Calibri"/>
              </a:rPr>
              <a:t>44</a:t>
            </a:r>
            <a:r>
              <a:rPr lang="es-ES" sz="2300" dirty="0">
                <a:cs typeface="Calibri"/>
              </a:rPr>
              <a:t>% a </a:t>
            </a:r>
            <a:r>
              <a:rPr lang="es-ES" sz="2300" dirty="0" smtClean="0">
                <a:cs typeface="Calibri"/>
              </a:rPr>
              <a:t>capacitación; </a:t>
            </a:r>
            <a:r>
              <a:rPr lang="es-ES" sz="2300" dirty="0">
                <a:cs typeface="Calibri"/>
              </a:rPr>
              <a:t>mientras sólo 2% </a:t>
            </a:r>
            <a:r>
              <a:rPr lang="es-ES" sz="2300" dirty="0" smtClean="0">
                <a:cs typeface="Calibri"/>
              </a:rPr>
              <a:t>a seguimiento </a:t>
            </a:r>
            <a:r>
              <a:rPr lang="es-ES" sz="2300" dirty="0">
                <a:cs typeface="Calibri"/>
              </a:rPr>
              <a:t>y evaluación</a:t>
            </a:r>
          </a:p>
          <a:p>
            <a:pPr marL="400050" lvl="1" indent="0"/>
            <a:r>
              <a:rPr lang="es-ES" sz="2300" dirty="0">
                <a:cs typeface="Calibri"/>
              </a:rPr>
              <a:t>-2016, 72% del subsidio fue usado para TICS</a:t>
            </a:r>
            <a:r>
              <a:rPr lang="es-ES" sz="2300" dirty="0" smtClean="0">
                <a:cs typeface="Calibri"/>
              </a:rPr>
              <a:t>.</a:t>
            </a:r>
          </a:p>
          <a:p>
            <a:pPr marL="400050" lvl="1" indent="0"/>
            <a:endParaRPr lang="es-ES" sz="2300" dirty="0" smtClean="0">
              <a:cs typeface="Calibri"/>
            </a:endParaRPr>
          </a:p>
          <a:p>
            <a:pPr marL="400050" lvl="1" indent="0"/>
            <a:endParaRPr lang="es-ES" sz="2300" dirty="0">
              <a:cs typeface="Calibri"/>
            </a:endParaRPr>
          </a:p>
          <a:p>
            <a:r>
              <a:rPr lang="es-ES" sz="2300" b="1" dirty="0" smtClean="0">
                <a:solidFill>
                  <a:srgbClr val="008000"/>
                </a:solidFill>
                <a:cs typeface="Calibri"/>
              </a:rPr>
              <a:t>$</a:t>
            </a:r>
            <a:r>
              <a:rPr lang="es-ES" sz="2300" b="1" dirty="0">
                <a:solidFill>
                  <a:srgbClr val="008000"/>
                </a:solidFill>
                <a:cs typeface="Calibri"/>
              </a:rPr>
              <a:t>11.2 mil millones de pesos </a:t>
            </a:r>
            <a:r>
              <a:rPr lang="es-ES" sz="2300" b="1" dirty="0">
                <a:cs typeface="Calibri"/>
              </a:rPr>
              <a:t>ejecutados por las entidades del Fideicomiso </a:t>
            </a:r>
            <a:r>
              <a:rPr lang="es-ES" sz="2300" b="1" dirty="0" smtClean="0">
                <a:cs typeface="Calibri"/>
              </a:rPr>
              <a:t/>
            </a:r>
            <a:br>
              <a:rPr lang="es-ES" sz="2300" b="1" dirty="0" smtClean="0">
                <a:cs typeface="Calibri"/>
              </a:rPr>
            </a:br>
            <a:r>
              <a:rPr lang="es-ES" sz="2300" b="1" dirty="0" smtClean="0">
                <a:cs typeface="Calibri"/>
              </a:rPr>
              <a:t>5 </a:t>
            </a:r>
            <a:r>
              <a:rPr lang="es-ES" sz="2300" b="1" dirty="0">
                <a:cs typeface="Calibri"/>
              </a:rPr>
              <a:t>mil millones </a:t>
            </a:r>
            <a:r>
              <a:rPr lang="es-ES" sz="2300" dirty="0">
                <a:cs typeface="Calibri"/>
              </a:rPr>
              <a:t>para 742 proyectos de infraestructura y equipamiento.</a:t>
            </a:r>
          </a:p>
          <a:p>
            <a:pPr marL="742950" lvl="1" indent="-342900">
              <a:buFontTx/>
              <a:buChar char="-"/>
            </a:pPr>
            <a:r>
              <a:rPr lang="es-ES" sz="2300" dirty="0" smtClean="0">
                <a:cs typeface="Calibri"/>
              </a:rPr>
              <a:t>74.2</a:t>
            </a:r>
            <a:r>
              <a:rPr lang="es-ES" sz="2300" dirty="0">
                <a:cs typeface="Calibri"/>
              </a:rPr>
              <a:t>% “en curso</a:t>
            </a:r>
            <a:r>
              <a:rPr lang="es-ES" sz="2300" dirty="0" smtClean="0">
                <a:cs typeface="Calibri"/>
              </a:rPr>
              <a:t>”</a:t>
            </a:r>
          </a:p>
          <a:p>
            <a:pPr marL="742950" lvl="1" indent="-342900">
              <a:buFontTx/>
              <a:buChar char="-"/>
            </a:pPr>
            <a:endParaRPr lang="es-ES" sz="2300" dirty="0">
              <a:cs typeface="Calibri"/>
            </a:endParaRPr>
          </a:p>
          <a:p>
            <a:r>
              <a:rPr lang="es-ES" sz="2300" b="1" dirty="0" smtClean="0">
                <a:cs typeface="Calibri"/>
              </a:rPr>
              <a:t> </a:t>
            </a:r>
            <a:endParaRPr lang="es-ES" sz="2300" b="1" dirty="0">
              <a:cs typeface="Calibri"/>
            </a:endParaRPr>
          </a:p>
          <a:p>
            <a:endParaRPr lang="en-US" sz="2000" dirty="0"/>
          </a:p>
        </p:txBody>
      </p:sp>
      <p:pic>
        <p:nvPicPr>
          <p:cNvPr id="5" name="Imagen 10" descr="numero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8" y="2337275"/>
            <a:ext cx="384049" cy="384049"/>
          </a:xfrm>
          <a:prstGeom prst="rect">
            <a:avLst/>
          </a:prstGeom>
        </p:spPr>
      </p:pic>
      <p:pic>
        <p:nvPicPr>
          <p:cNvPr id="6" name="Imagen 11" descr="numero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8" y="4085681"/>
            <a:ext cx="384049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95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800944"/>
            <a:ext cx="9144000" cy="67790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8000"/>
                </a:solidFill>
                <a:latin typeface="Calibri"/>
                <a:cs typeface="Calibri"/>
              </a:rPr>
              <a:t>Recursos </a:t>
            </a:r>
            <a:endParaRPr lang="es-ES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3513" y="1634600"/>
            <a:ext cx="78554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cs typeface="Calibri"/>
              </a:rPr>
              <a:t> </a:t>
            </a:r>
          </a:p>
          <a:p>
            <a:r>
              <a:rPr lang="es-ES" sz="2000" b="1" dirty="0">
                <a:cs typeface="Calibri"/>
              </a:rPr>
              <a:t>Más </a:t>
            </a:r>
            <a:r>
              <a:rPr lang="es-ES_tradnl" sz="2000" b="1" dirty="0">
                <a:solidFill>
                  <a:srgbClr val="008000"/>
                </a:solidFill>
                <a:cs typeface="Calibri"/>
              </a:rPr>
              <a:t>$51 </a:t>
            </a:r>
            <a:r>
              <a:rPr lang="es-ES" sz="2000" b="1" dirty="0">
                <a:solidFill>
                  <a:srgbClr val="008000"/>
                </a:solidFill>
                <a:cs typeface="Calibri"/>
              </a:rPr>
              <a:t>millones de pesos</a:t>
            </a:r>
            <a:r>
              <a:rPr lang="es-ES_tradnl" sz="2000" b="1" dirty="0">
                <a:solidFill>
                  <a:srgbClr val="008000"/>
                </a:solidFill>
                <a:cs typeface="Calibri"/>
              </a:rPr>
              <a:t> </a:t>
            </a:r>
            <a:r>
              <a:rPr lang="es-ES_tradnl" sz="2000" b="1" dirty="0">
                <a:cs typeface="Calibri"/>
              </a:rPr>
              <a:t>que gastó SETEC en </a:t>
            </a:r>
            <a:r>
              <a:rPr lang="es-ES" sz="2000" b="1" dirty="0">
                <a:cs typeface="Calibri"/>
              </a:rPr>
              <a:t>servicios de consultoría y asesoría de proyectos</a:t>
            </a:r>
          </a:p>
          <a:p>
            <a:endParaRPr lang="es-ES" sz="2000" b="1" dirty="0">
              <a:cs typeface="Calibri"/>
            </a:endParaRPr>
          </a:p>
          <a:p>
            <a:endParaRPr lang="es-ES" sz="2000" b="1" dirty="0">
              <a:cs typeface="Calibri"/>
            </a:endParaRPr>
          </a:p>
          <a:p>
            <a:endParaRPr lang="es-ES" sz="2000" b="1" dirty="0" smtClean="0">
              <a:cs typeface="Calibri"/>
            </a:endParaRPr>
          </a:p>
          <a:p>
            <a:r>
              <a:rPr lang="es-ES" sz="2000" b="1" dirty="0" smtClean="0">
                <a:cs typeface="Calibri"/>
              </a:rPr>
              <a:t>Los recursos del FORTASEG y FASP </a:t>
            </a:r>
            <a:r>
              <a:rPr lang="es-ES" sz="2000" b="1" dirty="0" smtClean="0">
                <a:cs typeface="Calibri"/>
              </a:rPr>
              <a:t>ahora son </a:t>
            </a:r>
            <a:r>
              <a:rPr lang="es-ES" sz="2000" b="1" dirty="0" smtClean="0">
                <a:cs typeface="Calibri"/>
              </a:rPr>
              <a:t>determinantes para la etapa de consolidación, pues las fuentes de financiamiento previo han concluido. </a:t>
            </a:r>
          </a:p>
          <a:p>
            <a:pPr marL="400050" lvl="1" indent="0"/>
            <a:r>
              <a:rPr lang="es-ES" sz="2000" dirty="0" smtClean="0">
                <a:cs typeface="Calibri"/>
              </a:rPr>
              <a:t>-Problemáticas: Concertación de recursos/Etiquetamiento/Beneficia principalmente a instituciones de SP.</a:t>
            </a:r>
          </a:p>
          <a:p>
            <a:endParaRPr lang="en-US" sz="2000" dirty="0"/>
          </a:p>
        </p:txBody>
      </p:sp>
      <p:pic>
        <p:nvPicPr>
          <p:cNvPr id="8" name="Imagen 13" descr="numero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7" y="3529382"/>
            <a:ext cx="384049" cy="390144"/>
          </a:xfrm>
          <a:prstGeom prst="rect">
            <a:avLst/>
          </a:prstGeom>
        </p:spPr>
      </p:pic>
      <p:pic>
        <p:nvPicPr>
          <p:cNvPr id="9" name="Imagen 12" descr="numero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7" y="1993304"/>
            <a:ext cx="384049" cy="38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01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341878"/>
            <a:ext cx="8229600" cy="1143000"/>
          </a:xfrm>
        </p:spPr>
        <p:txBody>
          <a:bodyPr>
            <a:normAutofit/>
          </a:bodyPr>
          <a:lstStyle/>
          <a:p>
            <a:r>
              <a:rPr lang="es-ES_tradnl" sz="5000" b="1" dirty="0" smtClean="0">
                <a:solidFill>
                  <a:srgbClr val="FFFFFF"/>
                </a:solidFill>
                <a:latin typeface="Calibri"/>
                <a:cs typeface="Calibri"/>
              </a:rPr>
              <a:t>Habilitantes y Resultados</a:t>
            </a:r>
            <a:endParaRPr lang="es-ES" sz="50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474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1174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08000"/>
                </a:solidFill>
                <a:latin typeface="Calibri"/>
                <a:cs typeface="Calibri"/>
              </a:rPr>
              <a:t>Marco Normativo</a:t>
            </a:r>
            <a:endParaRPr lang="es-ES" sz="40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4615" y="3300428"/>
            <a:ext cx="4220117" cy="28884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 smtClean="0">
                <a:solidFill>
                  <a:srgbClr val="000000"/>
                </a:solidFill>
                <a:latin typeface="Calibri"/>
                <a:cs typeface="Calibri"/>
              </a:rPr>
              <a:t>Iniciativa de reforma al CNPP y demás leyes: </a:t>
            </a: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Endurecer </a:t>
            </a:r>
            <a:r>
              <a:rPr lang="es-ES" sz="2400" dirty="0">
                <a:solidFill>
                  <a:srgbClr val="000000"/>
                </a:solidFill>
                <a:latin typeface="Calibri"/>
                <a:cs typeface="Calibri"/>
              </a:rPr>
              <a:t>las normas procesales del sistema acusatorio. </a:t>
            </a:r>
          </a:p>
          <a:p>
            <a:pPr marL="0" indent="0" algn="ctr">
              <a:buNone/>
            </a:pPr>
            <a:endParaRPr lang="es-ES" dirty="0"/>
          </a:p>
        </p:txBody>
      </p:sp>
      <p:pic>
        <p:nvPicPr>
          <p:cNvPr id="4" name="Picture 3" descr="flecha_numer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841" y="1491979"/>
            <a:ext cx="1883664" cy="1688592"/>
          </a:xfrm>
          <a:prstGeom prst="rect">
            <a:avLst/>
          </a:prstGeom>
        </p:spPr>
      </p:pic>
      <p:sp>
        <p:nvSpPr>
          <p:cNvPr id="5" name="Marcador de contenido 2"/>
          <p:cNvSpPr txBox="1">
            <a:spLocks/>
          </p:cNvSpPr>
          <p:nvPr/>
        </p:nvSpPr>
        <p:spPr>
          <a:xfrm>
            <a:off x="4781395" y="3300428"/>
            <a:ext cx="4220117" cy="2888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400" b="1" dirty="0">
                <a:solidFill>
                  <a:srgbClr val="000000"/>
                </a:solidFill>
                <a:cs typeface="Calibri"/>
              </a:rPr>
              <a:t>Iniciativa de reforma constitucional: </a:t>
            </a:r>
            <a:r>
              <a:rPr lang="es-ES" sz="2400" dirty="0">
                <a:solidFill>
                  <a:srgbClr val="000000"/>
                </a:solidFill>
                <a:cs typeface="Calibri"/>
              </a:rPr>
              <a:t>Eliminar arraigo, prisión preventiva oficiosa y vinculación a proceso </a:t>
            </a:r>
          </a:p>
        </p:txBody>
      </p:sp>
      <p:pic>
        <p:nvPicPr>
          <p:cNvPr id="6" name="Picture 5" descr="flecha_numero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21" y="1491979"/>
            <a:ext cx="1883664" cy="168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28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cuadro1-0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0" b="5491"/>
          <a:stretch/>
        </p:blipFill>
        <p:spPr>
          <a:xfrm>
            <a:off x="0" y="929242"/>
            <a:ext cx="9144000" cy="55522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37808"/>
            <a:ext cx="8229600" cy="853220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08000"/>
                </a:solidFill>
                <a:latin typeface="Calibri"/>
                <a:cs typeface="Calibri"/>
              </a:rPr>
              <a:t>Procuradurías/Fiscalías</a:t>
            </a:r>
            <a:endParaRPr lang="es-ES" sz="40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901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37808"/>
            <a:ext cx="8229600" cy="853220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08000"/>
                </a:solidFill>
                <a:latin typeface="Calibri"/>
                <a:cs typeface="Calibri"/>
              </a:rPr>
              <a:t>Procuradurías/Fiscalías</a:t>
            </a:r>
            <a:endParaRPr lang="es-ES" sz="40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pic>
        <p:nvPicPr>
          <p:cNvPr id="3" name="Imagen 2" descr="cuadro2-0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1" b="5942"/>
          <a:stretch/>
        </p:blipFill>
        <p:spPr>
          <a:xfrm>
            <a:off x="0" y="991028"/>
            <a:ext cx="9144000" cy="545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73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uadro3-0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0" b="11137"/>
          <a:stretch/>
        </p:blipFill>
        <p:spPr>
          <a:xfrm>
            <a:off x="0" y="983448"/>
            <a:ext cx="9144000" cy="511083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60166"/>
            <a:ext cx="8229600" cy="904531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08000"/>
                </a:solidFill>
                <a:latin typeface="Calibri"/>
                <a:cs typeface="Calibri"/>
              </a:rPr>
              <a:t>Poder Judicial </a:t>
            </a:r>
            <a:endParaRPr lang="es-ES" sz="40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6487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16531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08000"/>
                </a:solidFill>
                <a:latin typeface="Calibri"/>
                <a:cs typeface="Calibri"/>
              </a:rPr>
              <a:t>Defensorías Públicas </a:t>
            </a:r>
            <a:endParaRPr lang="es-ES" sz="40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4780" y="1308424"/>
            <a:ext cx="7392020" cy="48177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Una de las instituciones más débiles del SJP</a:t>
            </a:r>
            <a:r>
              <a:rPr lang="es-ES" sz="2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debido al poco apoyo que recibieron durante la etapa de implementación</a:t>
            </a:r>
            <a:endParaRPr lang="es-ES" sz="24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Áreas de oportunidad</a:t>
            </a:r>
            <a:b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</a:br>
            <a:endParaRPr lang="es-ES" sz="2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400050" lvl="1" indent="0">
              <a:buNone/>
            </a:pP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Establecer prácticas de seguimiento</a:t>
            </a:r>
          </a:p>
          <a:p>
            <a:pPr marL="400050" lvl="1" indent="0">
              <a:buNone/>
            </a:pP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Mecanismos efectivos de colaboración e intercambio de información con otras instituciones</a:t>
            </a:r>
          </a:p>
          <a:p>
            <a:pPr marL="400050" lvl="1" indent="0">
              <a:buNone/>
            </a:pP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Contar con áreas de apoyo para la defensa</a:t>
            </a:r>
          </a:p>
          <a:p>
            <a:pPr marL="0" indent="0">
              <a:buNone/>
            </a:pPr>
            <a:endParaRPr lang="es-ES" sz="2400" dirty="0">
              <a:latin typeface="Calibri"/>
              <a:cs typeface="Calibri"/>
            </a:endParaRPr>
          </a:p>
        </p:txBody>
      </p:sp>
      <p:pic>
        <p:nvPicPr>
          <p:cNvPr id="4" name="Picture 3" descr="flecha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4" y="1400540"/>
            <a:ext cx="564330" cy="571212"/>
          </a:xfrm>
          <a:prstGeom prst="rect">
            <a:avLst/>
          </a:prstGeom>
        </p:spPr>
      </p:pic>
      <p:pic>
        <p:nvPicPr>
          <p:cNvPr id="5" name="Picture 4" descr="flecha_gr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4" y="2453711"/>
            <a:ext cx="564330" cy="571212"/>
          </a:xfrm>
          <a:prstGeom prst="rect">
            <a:avLst/>
          </a:prstGeom>
        </p:spPr>
      </p:pic>
      <p:pic>
        <p:nvPicPr>
          <p:cNvPr id="6" name="Picture 5" descr="flecha0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243" y="3261158"/>
            <a:ext cx="359745" cy="356615"/>
          </a:xfrm>
          <a:prstGeom prst="rect">
            <a:avLst/>
          </a:prstGeom>
        </p:spPr>
      </p:pic>
      <p:pic>
        <p:nvPicPr>
          <p:cNvPr id="8" name="Picture 7" descr="flecha0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243" y="3713402"/>
            <a:ext cx="359745" cy="356615"/>
          </a:xfrm>
          <a:prstGeom prst="rect">
            <a:avLst/>
          </a:prstGeom>
        </p:spPr>
      </p:pic>
      <p:pic>
        <p:nvPicPr>
          <p:cNvPr id="9" name="Picture 8" descr="flecha0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243" y="4518768"/>
            <a:ext cx="359745" cy="35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45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lechot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4460684"/>
            <a:ext cx="8912352" cy="165201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161070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08000"/>
                </a:solidFill>
                <a:latin typeface="Calibri"/>
                <a:cs typeface="Calibri"/>
              </a:rPr>
              <a:t>Asesoría a Víctimas </a:t>
            </a:r>
            <a:endParaRPr lang="es-ES" sz="40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829955"/>
            <a:ext cx="8229600" cy="549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Número de asesores jurídicos es insuficiente</a:t>
            </a:r>
            <a:endParaRPr lang="es-E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algn="ctr"/>
            <a:endParaRPr lang="es-ES" sz="2400" dirty="0">
              <a:latin typeface="Calibri"/>
              <a:cs typeface="Calibri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98043" y="4460684"/>
            <a:ext cx="7641311" cy="14813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smtClean="0">
                <a:solidFill>
                  <a:schemeClr val="bg1"/>
                </a:solidFill>
                <a:latin typeface="Calibri"/>
                <a:cs typeface="Calibri"/>
              </a:rPr>
              <a:t>Déficit de 83% </a:t>
            </a:r>
            <a:br>
              <a:rPr lang="es-ES" sz="3200" b="1" dirty="0" smtClean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es-ES" sz="3200" b="1" dirty="0" smtClean="0">
                <a:solidFill>
                  <a:schemeClr val="bg1"/>
                </a:solidFill>
                <a:latin typeface="Calibri"/>
                <a:cs typeface="Calibri"/>
              </a:rPr>
              <a:t>de asesores jurídicos necesarios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3415" y="1685074"/>
            <a:ext cx="285595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s-ES" sz="8800" b="1" dirty="0">
                <a:solidFill>
                  <a:srgbClr val="008000"/>
                </a:solidFill>
                <a:cs typeface="Calibri"/>
              </a:rPr>
              <a:t>66</a:t>
            </a:r>
            <a:r>
              <a:rPr lang="es-ES" sz="2400" dirty="0">
                <a:solidFill>
                  <a:srgbClr val="000000"/>
                </a:solidFill>
                <a:cs typeface="Calibri"/>
              </a:rPr>
              <a:t> </a:t>
            </a:r>
            <a:endParaRPr lang="es-ES" sz="2400" dirty="0" smtClean="0">
              <a:solidFill>
                <a:srgbClr val="000000"/>
              </a:solidFill>
              <a:cs typeface="Calibri"/>
            </a:endParaRPr>
          </a:p>
          <a:p>
            <a:pPr marL="0" lvl="1" algn="ctr"/>
            <a:r>
              <a:rPr lang="es-ES" sz="2400" dirty="0" smtClean="0">
                <a:solidFill>
                  <a:srgbClr val="000000"/>
                </a:solidFill>
                <a:cs typeface="Calibri"/>
              </a:rPr>
              <a:t>asesores </a:t>
            </a:r>
            <a:r>
              <a:rPr lang="es-ES" sz="2400" dirty="0">
                <a:solidFill>
                  <a:srgbClr val="000000"/>
                </a:solidFill>
                <a:cs typeface="Calibri"/>
              </a:rPr>
              <a:t>jurídicos </a:t>
            </a:r>
            <a:r>
              <a:rPr lang="es-ES" sz="2400" dirty="0" smtClean="0">
                <a:solidFill>
                  <a:srgbClr val="000000"/>
                </a:solidFill>
                <a:cs typeface="Calibri"/>
              </a:rPr>
              <a:t/>
            </a:r>
            <a:br>
              <a:rPr lang="es-ES" sz="2400" dirty="0" smtClean="0">
                <a:solidFill>
                  <a:srgbClr val="000000"/>
                </a:solidFill>
                <a:cs typeface="Calibri"/>
              </a:rPr>
            </a:br>
            <a:r>
              <a:rPr lang="es-ES" sz="2400" dirty="0" smtClean="0">
                <a:solidFill>
                  <a:srgbClr val="000000"/>
                </a:solidFill>
                <a:cs typeface="Calibri"/>
              </a:rPr>
              <a:t>a </a:t>
            </a:r>
            <a:r>
              <a:rPr lang="es-ES" sz="2400" dirty="0">
                <a:solidFill>
                  <a:srgbClr val="000000"/>
                </a:solidFill>
                <a:cs typeface="Calibri"/>
              </a:rPr>
              <a:t>nivel federal</a:t>
            </a:r>
          </a:p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23366" y="1685074"/>
            <a:ext cx="285595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s-ES" sz="8800" b="1" dirty="0" smtClean="0">
                <a:solidFill>
                  <a:srgbClr val="008000"/>
                </a:solidFill>
                <a:cs typeface="Calibri"/>
              </a:rPr>
              <a:t>699</a:t>
            </a:r>
            <a:r>
              <a:rPr lang="es-ES" sz="2400" dirty="0" smtClean="0">
                <a:solidFill>
                  <a:srgbClr val="000000"/>
                </a:solidFill>
                <a:cs typeface="Calibri"/>
              </a:rPr>
              <a:t> asesores </a:t>
            </a:r>
            <a:r>
              <a:rPr lang="es-ES" sz="2400" dirty="0">
                <a:solidFill>
                  <a:srgbClr val="000000"/>
                </a:solidFill>
                <a:cs typeface="Calibri"/>
              </a:rPr>
              <a:t>jurídicos </a:t>
            </a:r>
            <a:r>
              <a:rPr lang="es-ES" sz="2400" dirty="0" smtClean="0">
                <a:solidFill>
                  <a:srgbClr val="000000"/>
                </a:solidFill>
                <a:cs typeface="Calibri"/>
              </a:rPr>
              <a:t/>
            </a:r>
            <a:br>
              <a:rPr lang="es-ES" sz="2400" dirty="0" smtClean="0">
                <a:solidFill>
                  <a:srgbClr val="000000"/>
                </a:solidFill>
                <a:cs typeface="Calibri"/>
              </a:rPr>
            </a:br>
            <a:r>
              <a:rPr lang="es-ES" sz="2400" dirty="0" smtClean="0">
                <a:solidFill>
                  <a:srgbClr val="000000"/>
                </a:solidFill>
                <a:cs typeface="Calibri"/>
              </a:rPr>
              <a:t>a </a:t>
            </a:r>
            <a:r>
              <a:rPr lang="es-ES" sz="2400" dirty="0">
                <a:solidFill>
                  <a:srgbClr val="000000"/>
                </a:solidFill>
                <a:cs typeface="Calibri"/>
              </a:rPr>
              <a:t>nivel local</a:t>
            </a:r>
          </a:p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898043" y="1914293"/>
            <a:ext cx="2441128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265604" y="1914293"/>
            <a:ext cx="2441128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816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3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008000"/>
                </a:solidFill>
                <a:latin typeface="Calibri"/>
                <a:cs typeface="Calibri"/>
              </a:rPr>
              <a:t>Seguridad Pública</a:t>
            </a:r>
            <a:endParaRPr lang="es-ES" sz="4000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327615"/>
            <a:ext cx="8229600" cy="50347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No existe coordinación entre policía y MP</a:t>
            </a:r>
          </a:p>
          <a:p>
            <a:pPr marL="0" indent="0" algn="ctr">
              <a:buNone/>
            </a:pPr>
            <a:endParaRPr lang="es-ES" sz="2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ctr">
              <a:buNone/>
            </a:pPr>
            <a:endParaRPr lang="es-ES" sz="2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ctr">
              <a:buNone/>
            </a:pP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Policías no utilizan o no conocen IPH</a:t>
            </a:r>
          </a:p>
          <a:p>
            <a:pPr marL="0" indent="0" algn="ctr">
              <a:buNone/>
            </a:pPr>
            <a:endParaRPr lang="es-ES" sz="2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ctr">
              <a:buNone/>
            </a:pPr>
            <a:endParaRPr lang="es-ES" sz="2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ctr">
              <a:buNone/>
            </a:pP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Necesidad de modelo de gestión eficiente</a:t>
            </a:r>
          </a:p>
          <a:p>
            <a:pPr marL="0" indent="0" algn="ctr">
              <a:buNone/>
            </a:pPr>
            <a:endParaRPr lang="es-ES" sz="24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ctr">
              <a:buNone/>
            </a:pPr>
            <a:endParaRPr lang="es-ES" sz="2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 algn="ctr">
              <a:buNone/>
            </a:pP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No existe Unidad de Seguimiento a Medidas Cautelares a nivel federal</a:t>
            </a:r>
            <a:r>
              <a:rPr lang="es-ES" sz="2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y áreas incipientes a nivel local</a:t>
            </a:r>
          </a:p>
          <a:p>
            <a:pPr marL="0" indent="0" algn="ctr">
              <a:buNone/>
            </a:pPr>
            <a:endParaRPr lang="es-ES" sz="2400" dirty="0">
              <a:latin typeface="Calibri"/>
              <a:cs typeface="Calibri"/>
            </a:endParaRPr>
          </a:p>
        </p:txBody>
      </p:sp>
      <p:pic>
        <p:nvPicPr>
          <p:cNvPr id="4" name="Picture 3" descr="flecha_abaj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168" y="1814241"/>
            <a:ext cx="1883664" cy="816864"/>
          </a:xfrm>
          <a:prstGeom prst="rect">
            <a:avLst/>
          </a:prstGeom>
        </p:spPr>
      </p:pic>
      <p:pic>
        <p:nvPicPr>
          <p:cNvPr id="5" name="Picture 4" descr="flecha_abaj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168" y="3158582"/>
            <a:ext cx="1883664" cy="816864"/>
          </a:xfrm>
          <a:prstGeom prst="rect">
            <a:avLst/>
          </a:prstGeom>
        </p:spPr>
      </p:pic>
      <p:pic>
        <p:nvPicPr>
          <p:cNvPr id="7" name="Picture 6" descr="flecha_abaj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168" y="4484338"/>
            <a:ext cx="1883664" cy="8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8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2989" y="1004011"/>
            <a:ext cx="8502875" cy="3350473"/>
          </a:xfrm>
        </p:spPr>
        <p:txBody>
          <a:bodyPr>
            <a:normAutofit/>
          </a:bodyPr>
          <a:lstStyle/>
          <a:p>
            <a:r>
              <a:rPr lang="es-ES_tradnl" sz="5000" b="1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lang="es-ES_tradnl" sz="50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es-ES_tradnl" sz="5000" b="1" dirty="0" smtClean="0">
                <a:solidFill>
                  <a:srgbClr val="FFFFFF"/>
                </a:solidFill>
                <a:latin typeface="Calibri"/>
                <a:cs typeface="Calibri"/>
              </a:rPr>
              <a:t>nking nacional de avance </a:t>
            </a:r>
            <a:br>
              <a:rPr lang="es-ES_tradnl" sz="5000" b="1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es-ES_tradnl" sz="5000" b="1" dirty="0" smtClean="0">
                <a:solidFill>
                  <a:srgbClr val="FFFFFF"/>
                </a:solidFill>
                <a:latin typeface="Calibri"/>
                <a:cs typeface="Calibri"/>
              </a:rPr>
              <a:t>en el proceso de consolidación</a:t>
            </a:r>
            <a:endParaRPr lang="es-ES" sz="50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160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anking-0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8"/>
          <a:stretch/>
        </p:blipFill>
        <p:spPr>
          <a:xfrm>
            <a:off x="0" y="0"/>
            <a:ext cx="9144000" cy="638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2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grafico_bolas-0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24" b="5555"/>
          <a:stretch/>
        </p:blipFill>
        <p:spPr>
          <a:xfrm>
            <a:off x="0" y="2467424"/>
            <a:ext cx="9144000" cy="4109358"/>
          </a:xfrm>
          <a:prstGeom prst="rect">
            <a:avLst/>
          </a:prstGeom>
        </p:spPr>
      </p:pic>
      <p:pic>
        <p:nvPicPr>
          <p:cNvPr id="8" name="Picture 9" descr="flechota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3" b="-1"/>
          <a:stretch/>
        </p:blipFill>
        <p:spPr>
          <a:xfrm>
            <a:off x="114300" y="348465"/>
            <a:ext cx="8912352" cy="784663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" y="233459"/>
            <a:ext cx="9144000" cy="80680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dirty="0" smtClean="0">
                <a:solidFill>
                  <a:schemeClr val="bg1"/>
                </a:solidFill>
                <a:latin typeface="Arial"/>
                <a:cs typeface="Arial"/>
              </a:rPr>
              <a:t>11 años para consolidación</a:t>
            </a:r>
            <a:endParaRPr lang="es-ES" sz="3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" y="1091911"/>
            <a:ext cx="9144000" cy="67088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Cumplirse determinadas condiciones</a:t>
            </a:r>
            <a:endParaRPr lang="es-ES" sz="3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" y="2093558"/>
            <a:ext cx="9144000" cy="80680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Estrategia nacional</a:t>
            </a:r>
            <a:endParaRPr lang="es-ES" sz="3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9" name="Picture 3" descr="flecha_abaj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168" y="1762795"/>
            <a:ext cx="1883664" cy="39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9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 txBox="1">
            <a:spLocks/>
          </p:cNvSpPr>
          <p:nvPr/>
        </p:nvSpPr>
        <p:spPr>
          <a:xfrm>
            <a:off x="886522" y="1550189"/>
            <a:ext cx="3360041" cy="427887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Creación de una instancia técnica interinstitucional y </a:t>
            </a:r>
            <a:r>
              <a:rPr lang="es-E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nacional.</a:t>
            </a:r>
          </a:p>
          <a:p>
            <a:pPr algn="l"/>
            <a:endParaRPr lang="es-E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algn="l"/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Atención a </a:t>
            </a:r>
            <a:r>
              <a:rPr lang="es-ES_tradnl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los vacíos y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a las </a:t>
            </a:r>
            <a:r>
              <a:rPr lang="es-ES_tradnl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brechas del proceso de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implementación.</a:t>
            </a:r>
          </a:p>
          <a:p>
            <a:pPr algn="l"/>
            <a:endParaRPr lang="es-ES_tradnl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algn="l"/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Planeación </a:t>
            </a:r>
            <a:r>
              <a:rPr lang="es-ES_tradnl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integral para la mejora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continua.</a:t>
            </a:r>
          </a:p>
          <a:p>
            <a:pPr algn="l"/>
            <a:endParaRPr lang="es-ES_tradnl" sz="24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algn="l"/>
            <a:r>
              <a:rPr lang="es-ES_tradnl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 </a:t>
            </a:r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464621"/>
            <a:ext cx="5645544" cy="549802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162629" y="334302"/>
            <a:ext cx="5877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chemeClr val="bg1"/>
                </a:solidFill>
                <a:cs typeface="Calibri"/>
              </a:rPr>
              <a:t>Recomendaciones</a:t>
            </a:r>
            <a:endParaRPr lang="es-ES" sz="40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553772" y="1550189"/>
            <a:ext cx="3360041" cy="427887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2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Aprobación de las reformas legislativas pendientes.</a:t>
            </a:r>
          </a:p>
          <a:p>
            <a:pPr algn="l"/>
            <a:endParaRPr lang="es-ES_tradnl" sz="2400" dirty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l"/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Creación </a:t>
            </a:r>
            <a:r>
              <a:rPr lang="es-ES_tradnl" sz="2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de mecanismos homologados de evaluación.</a:t>
            </a:r>
          </a:p>
          <a:p>
            <a:pPr algn="l"/>
            <a:endParaRPr lang="es-ES_tradnl" sz="2400" dirty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l"/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Servicio </a:t>
            </a:r>
            <a:r>
              <a:rPr lang="es-ES_tradnl" sz="2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profesional de carrera no sólo en la ley, sino en la práctica. </a:t>
            </a:r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4" name="Picture 3" descr="numero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988" y="3106737"/>
            <a:ext cx="384048" cy="384048"/>
          </a:xfrm>
          <a:prstGeom prst="rect">
            <a:avLst/>
          </a:prstGeom>
        </p:spPr>
      </p:pic>
      <p:pic>
        <p:nvPicPr>
          <p:cNvPr id="13" name="Picture 12" descr="numero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988" y="4511675"/>
            <a:ext cx="384048" cy="390144"/>
          </a:xfrm>
          <a:prstGeom prst="rect">
            <a:avLst/>
          </a:prstGeom>
        </p:spPr>
      </p:pic>
      <p:pic>
        <p:nvPicPr>
          <p:cNvPr id="14" name="Imagen 10" descr="numero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73" y="1662111"/>
            <a:ext cx="384049" cy="384049"/>
          </a:xfrm>
          <a:prstGeom prst="rect">
            <a:avLst/>
          </a:prstGeom>
        </p:spPr>
      </p:pic>
      <p:pic>
        <p:nvPicPr>
          <p:cNvPr id="15" name="Imagen 11" descr="numero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73" y="3100641"/>
            <a:ext cx="384049" cy="390144"/>
          </a:xfrm>
          <a:prstGeom prst="rect">
            <a:avLst/>
          </a:prstGeom>
        </p:spPr>
      </p:pic>
      <p:pic>
        <p:nvPicPr>
          <p:cNvPr id="16" name="Imagen 12" descr="numero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73" y="4517770"/>
            <a:ext cx="384049" cy="384049"/>
          </a:xfrm>
          <a:prstGeom prst="rect">
            <a:avLst/>
          </a:prstGeom>
        </p:spPr>
      </p:pic>
      <p:pic>
        <p:nvPicPr>
          <p:cNvPr id="17" name="Imagen 13" descr="numero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988" y="1662111"/>
            <a:ext cx="384049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22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24070" y="1980109"/>
            <a:ext cx="5364121" cy="1357418"/>
          </a:xfrm>
        </p:spPr>
        <p:txBody>
          <a:bodyPr>
            <a:noAutofit/>
          </a:bodyPr>
          <a:lstStyle/>
          <a:p>
            <a:r>
              <a:rPr lang="es-MX" sz="8800" b="1" dirty="0" smtClean="0">
                <a:solidFill>
                  <a:schemeClr val="bg1"/>
                </a:solidFill>
                <a:latin typeface="Calibri"/>
                <a:cs typeface="Calibri"/>
              </a:rPr>
              <a:t>¡Gracias!</a:t>
            </a:r>
            <a:endParaRPr lang="en-GB" sz="8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78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680</Words>
  <Application>Microsoft Office PowerPoint</Application>
  <PresentationFormat>Presentación en pantalla (4:3)</PresentationFormat>
  <Paragraphs>107</Paragraphs>
  <Slides>25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Presentación de PowerPoint</vt:lpstr>
      <vt:lpstr>18 de junio de 2017</vt:lpstr>
      <vt:lpstr>Modelo de evaluación</vt:lpstr>
      <vt:lpstr>Metodología para el seguimiento y evaluación de la operación del sistema de justicia penal en México </vt:lpstr>
      <vt:lpstr>Acceso a la información</vt:lpstr>
      <vt:lpstr>Presentación de PowerPoint</vt:lpstr>
      <vt:lpstr>Presentación de PowerPoint</vt:lpstr>
      <vt:lpstr>Condicionantes</vt:lpstr>
      <vt:lpstr>Sistema de coordinación</vt:lpstr>
      <vt:lpstr>Planeación, Evaluación y Seguimiento</vt:lpstr>
      <vt:lpstr>Recursos </vt:lpstr>
      <vt:lpstr>Recursos </vt:lpstr>
      <vt:lpstr>Habilitantes y Resultados</vt:lpstr>
      <vt:lpstr>Marco Normativo</vt:lpstr>
      <vt:lpstr>Procuradurías/Fiscalías</vt:lpstr>
      <vt:lpstr>Procuradurías/Fiscalías</vt:lpstr>
      <vt:lpstr>Poder Judicial </vt:lpstr>
      <vt:lpstr>Defensorías Públicas </vt:lpstr>
      <vt:lpstr>Asesoría a Víctimas </vt:lpstr>
      <vt:lpstr>Seguridad Pública</vt:lpstr>
      <vt:lpstr>Ranking nacional de avance  en el proceso de consolidación</vt:lpstr>
      <vt:lpstr>Presentación de PowerPoint</vt:lpstr>
      <vt:lpstr>Presentación de PowerPoint</vt:lpstr>
      <vt:lpstr>Presentación de PowerPoint</vt:lpstr>
      <vt:lpstr>¡Gracias!</vt:lpstr>
    </vt:vector>
  </TitlesOfParts>
  <Company>CIDAC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Hallazgos 2016</dc:title>
  <dc:creator>Mac Mondragon</dc:creator>
  <cp:lastModifiedBy>Usuario de Windows</cp:lastModifiedBy>
  <cp:revision>60</cp:revision>
  <dcterms:created xsi:type="dcterms:W3CDTF">2017-06-09T18:36:43Z</dcterms:created>
  <dcterms:modified xsi:type="dcterms:W3CDTF">2017-06-13T22:41:32Z</dcterms:modified>
</cp:coreProperties>
</file>