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  <p:sldMasterId id="2147483870" r:id="rId2"/>
    <p:sldMasterId id="2147483882" r:id="rId3"/>
    <p:sldMasterId id="2147483935" r:id="rId4"/>
  </p:sldMasterIdLst>
  <p:notesMasterIdLst>
    <p:notesMasterId r:id="rId13"/>
  </p:notesMasterIdLst>
  <p:sldIdLst>
    <p:sldId id="256" r:id="rId5"/>
    <p:sldId id="257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-77" y="-4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C1EED3-120D-4959-9802-4A4A52AB8D3A}" type="datetimeFigureOut">
              <a:rPr lang="es-MX" smtClean="0"/>
              <a:t>08/04/2016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5F30BB-FA42-4F47-B530-128DC73CDB90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43869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F30BB-FA42-4F47-B530-128DC73CDB90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66904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992FF-2F48-4D0A-A37E-29BB2F0C0495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20570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83362-D67A-4E24-97F1-AEF2A0E128BC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86209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A3411-7928-4D3C-892C-337FC39162CB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90419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25CA8-6242-4F7F-9FD4-D8805F552E41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84156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B792F-E17B-4C07-8083-DABA66EEDBFE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813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2DA57-A412-40E6-AE3E-699A982A4075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04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BE764-911E-4B32-ABD7-0882C052D6EF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14824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9BDEB-F76B-405A-A8D6-D53EA8B39B4D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70491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9791-8CF5-41AC-9FB2-A469407B3366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ITAM, 8 abril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89074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59099-7B96-460A-A7DD-3CF3D0E35104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35052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4227F-D6B3-4BEC-8233-2888DFD435B3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68609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992FF-2F48-4D0A-A37E-29BB2F0C0495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92813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83362-D67A-4E24-97F1-AEF2A0E128BC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622444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A3411-7928-4D3C-892C-337FC39162CB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85038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25CA8-6242-4F7F-9FD4-D8805F552E41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70033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B792F-E17B-4C07-8083-DABA66EEDBFE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915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2DA57-A412-40E6-AE3E-699A982A4075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849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BE764-911E-4B32-ABD7-0882C052D6EF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059348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9BDEB-F76B-405A-A8D6-D53EA8B39B4D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595157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9791-8CF5-41AC-9FB2-A469407B3366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ITAM, 8 abril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28771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59099-7B96-460A-A7DD-3CF3D0E35104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973092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4227F-D6B3-4BEC-8233-2888DFD435B3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676480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992FF-2F48-4D0A-A37E-29BB2F0C0495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062293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83362-D67A-4E24-97F1-AEF2A0E128BC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173689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A3411-7928-4D3C-892C-337FC39162CB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345397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25CA8-6242-4F7F-9FD4-D8805F552E41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410883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B792F-E17B-4C07-8083-DABA66EEDBFE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4684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2DA57-A412-40E6-AE3E-699A982A4075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5340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BE764-911E-4B32-ABD7-0882C052D6EF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21999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9BDEB-F76B-405A-A8D6-D53EA8B39B4D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514472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9791-8CF5-41AC-9FB2-A469407B3366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ITAM, 8 abril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84556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59099-7B96-460A-A7DD-3CF3D0E35104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731569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4227F-D6B3-4BEC-8233-2888DFD435B3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691211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992FF-2F48-4D0A-A37E-29BB2F0C0495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32171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83362-D67A-4E24-97F1-AEF2A0E128BC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337328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A3411-7928-4D3C-892C-337FC39162CB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663880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25CA8-6242-4F7F-9FD4-D8805F552E41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927691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B792F-E17B-4C07-8083-DABA66EEDBFE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101324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2DA57-A412-40E6-AE3E-699A982A4075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524729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BE764-911E-4B32-ABD7-0882C052D6EF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927029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9BDEB-F76B-405A-A8D6-D53EA8B39B4D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74230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9791-8CF5-41AC-9FB2-A469407B3366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ITAM, 8 abril 2016</a:t>
            </a:r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65802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59099-7B96-460A-A7DD-3CF3D0E35104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224369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4227F-D6B3-4BEC-8233-2888DFD435B3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48878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316BCF6-E28D-42D1-AA7B-DE73F46E1F4C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18784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316BCF6-E28D-42D1-AA7B-DE73F46E1F4C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3125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316BCF6-E28D-42D1-AA7B-DE73F46E1F4C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92828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6BCF6-E28D-42D1-AA7B-DE73F46E1F4C}" type="datetime1">
              <a:rPr lang="es-MX" smtClean="0"/>
              <a:t>08/04/2016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MX" dirty="0" smtClean="0"/>
              <a:t>ITAM, 8 abril 2016</a:t>
            </a:r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A22DE-5BEE-496D-988D-B911085E407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7267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¿Cu</a:t>
            </a:r>
            <a:r>
              <a:rPr lang="es-MX" dirty="0"/>
              <a:t>á</a:t>
            </a:r>
            <a:r>
              <a:rPr lang="es-MX" dirty="0" smtClean="0"/>
              <a:t>les retos podemos alcanzar en la justicia laboral?</a:t>
            </a:r>
            <a:endParaRPr lang="es-MX" dirty="0"/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Tercera conferencia CIDAC sobre Mercados Laborales</a:t>
            </a:r>
          </a:p>
          <a:p>
            <a:r>
              <a:rPr lang="es-MX" dirty="0" smtClean="0"/>
              <a:t>8 abril 2016</a:t>
            </a:r>
            <a:endParaRPr lang="es-MX" dirty="0"/>
          </a:p>
        </p:txBody>
      </p:sp>
      <p:pic>
        <p:nvPicPr>
          <p:cNvPr id="1026" name="Picture 2" descr="http://static.tvazteca.com/imagenes/2012/20/ITAM-Nieto-15310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0" y="5647882"/>
            <a:ext cx="2090907" cy="106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47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La situación actual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41921"/>
          </a:xfrm>
        </p:spPr>
        <p:txBody>
          <a:bodyPr/>
          <a:lstStyle/>
          <a:p>
            <a:r>
              <a:rPr lang="es-MX" dirty="0" smtClean="0"/>
              <a:t>Rezago: Para la mayoría de los tribunales/juntas laborales, representa 3-4 años de juicios entrantes.</a:t>
            </a:r>
          </a:p>
          <a:p>
            <a:r>
              <a:rPr lang="es-MX" dirty="0" smtClean="0"/>
              <a:t>Bajos niveles de cumplimiento: en menos de la mitad de los juicios </a:t>
            </a:r>
            <a:r>
              <a:rPr lang="es-MX" u="sng" dirty="0" smtClean="0"/>
              <a:t>ganados por el trabajador</a:t>
            </a:r>
            <a:r>
              <a:rPr lang="es-MX" dirty="0" smtClean="0"/>
              <a:t>, se paga algo.</a:t>
            </a:r>
          </a:p>
          <a:p>
            <a:r>
              <a:rPr lang="es-MX" dirty="0" smtClean="0"/>
              <a:t>Simulación en el proceso: </a:t>
            </a:r>
          </a:p>
          <a:p>
            <a:pPr lvl="1"/>
            <a:r>
              <a:rPr lang="es-MX" dirty="0" smtClean="0"/>
              <a:t>Abandono vs despido</a:t>
            </a:r>
          </a:p>
          <a:p>
            <a:pPr lvl="1"/>
            <a:r>
              <a:rPr lang="es-MX" dirty="0" smtClean="0"/>
              <a:t>Renuncia vs despido</a:t>
            </a:r>
          </a:p>
          <a:p>
            <a:pPr lvl="1"/>
            <a:r>
              <a:rPr lang="es-MX" dirty="0" smtClean="0"/>
              <a:t>Reinstalación (!!!)</a:t>
            </a:r>
          </a:p>
          <a:p>
            <a:endParaRPr lang="en-US" dirty="0" smtClean="0"/>
          </a:p>
          <a:p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38600" y="6311900"/>
            <a:ext cx="4114800" cy="365125"/>
          </a:xfrm>
        </p:spPr>
        <p:txBody>
          <a:bodyPr/>
          <a:lstStyle/>
          <a:p>
            <a:r>
              <a:rPr lang="es-MX" sz="2000" dirty="0" smtClean="0"/>
              <a:t>8 abril 2016 </a:t>
            </a:r>
            <a:endParaRPr lang="es-MX" sz="2000" dirty="0"/>
          </a:p>
        </p:txBody>
      </p:sp>
      <p:pic>
        <p:nvPicPr>
          <p:cNvPr id="5" name="Picture 2" descr="http://static.tvazteca.com/imagenes/2012/20/ITAM-Nieto-15310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0" y="5647882"/>
            <a:ext cx="2090907" cy="106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81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La situación actual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41921"/>
          </a:xfrm>
        </p:spPr>
        <p:txBody>
          <a:bodyPr/>
          <a:lstStyle/>
          <a:p>
            <a:r>
              <a:rPr lang="es-MX" dirty="0" smtClean="0"/>
              <a:t>Baja calidad del proceso:</a:t>
            </a:r>
          </a:p>
          <a:p>
            <a:pPr lvl="1"/>
            <a:r>
              <a:rPr lang="es-MX" dirty="0" smtClean="0"/>
              <a:t>Actualmente la mayoría de los amparos son indirectos</a:t>
            </a:r>
          </a:p>
          <a:p>
            <a:pPr lvl="1"/>
            <a:r>
              <a:rPr lang="es-MX" dirty="0" smtClean="0"/>
              <a:t>De estos, mas del 75% son amparos de nulidad enfocados a la notificación</a:t>
            </a:r>
          </a:p>
          <a:p>
            <a:pPr lvl="1"/>
            <a:r>
              <a:rPr lang="es-MX" dirty="0" smtClean="0"/>
              <a:t>Cerca de la mitad resultan en una nulidad.</a:t>
            </a:r>
          </a:p>
          <a:p>
            <a:pPr lvl="1"/>
            <a:r>
              <a:rPr lang="es-MX" dirty="0" smtClean="0"/>
              <a:t>En cerca de un tercio de los laudos, hay un amparo directo.</a:t>
            </a:r>
          </a:p>
          <a:p>
            <a:pPr lvl="1"/>
            <a:r>
              <a:rPr lang="es-MX" dirty="0" smtClean="0"/>
              <a:t>Mas de la mitad de los amparos directos son concedidos.</a:t>
            </a:r>
          </a:p>
          <a:p>
            <a:pPr marL="0" indent="0">
              <a:buNone/>
            </a:pPr>
            <a:endParaRPr lang="en-US" dirty="0" smtClean="0"/>
          </a:p>
          <a:p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38600" y="6311900"/>
            <a:ext cx="4114800" cy="365125"/>
          </a:xfrm>
        </p:spPr>
        <p:txBody>
          <a:bodyPr/>
          <a:lstStyle/>
          <a:p>
            <a:r>
              <a:rPr lang="es-MX" sz="2000" dirty="0" smtClean="0"/>
              <a:t>8 abril 2016 </a:t>
            </a:r>
            <a:endParaRPr lang="es-MX" sz="2000" dirty="0"/>
          </a:p>
        </p:txBody>
      </p:sp>
      <p:pic>
        <p:nvPicPr>
          <p:cNvPr id="5" name="Picture 2" descr="http://static.tvazteca.com/imagenes/2012/20/ITAM-Nieto-15310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0" y="5647882"/>
            <a:ext cx="2090907" cy="106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89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¿A qu</a:t>
            </a:r>
            <a:r>
              <a:rPr lang="es-MX" dirty="0"/>
              <a:t>é</a:t>
            </a:r>
            <a:r>
              <a:rPr lang="es-MX" dirty="0" smtClean="0"/>
              <a:t> se debe?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86895"/>
            <a:ext cx="10515600" cy="3980652"/>
          </a:xfrm>
        </p:spPr>
        <p:txBody>
          <a:bodyPr>
            <a:normAutofit/>
          </a:bodyPr>
          <a:lstStyle/>
          <a:p>
            <a:r>
              <a:rPr lang="es-MX" dirty="0" smtClean="0"/>
              <a:t>Incentivos perversos que la LFT permite/promueve</a:t>
            </a:r>
          </a:p>
          <a:p>
            <a:r>
              <a:rPr lang="es-MX" dirty="0" smtClean="0"/>
              <a:t>Un solo ejemplo: el proceso de notificaciones</a:t>
            </a:r>
          </a:p>
          <a:p>
            <a:pPr lvl="1"/>
            <a:r>
              <a:rPr lang="es-MX" dirty="0" smtClean="0"/>
              <a:t>Menos del 30% de los expedientes llegan a su primera fecha de audiencia con emplazamiento realizado.</a:t>
            </a:r>
          </a:p>
          <a:p>
            <a:pPr lvl="1"/>
            <a:r>
              <a:rPr lang="es-MX" dirty="0" smtClean="0"/>
              <a:t>El 70% del rezago se debe al proceso de notificación.</a:t>
            </a:r>
          </a:p>
          <a:p>
            <a:pPr lvl="1"/>
            <a:r>
              <a:rPr lang="es-MX" dirty="0" smtClean="0"/>
              <a:t>En encuestas realizadas con el BID, mas del 30% de demandantes reconoce haber realizado un pago a un funcionario de la instancia de justicia (!!!)</a:t>
            </a:r>
          </a:p>
          <a:p>
            <a:pPr lvl="1"/>
            <a:r>
              <a:rPr lang="es-MX" dirty="0" smtClean="0"/>
              <a:t>Los pagos indebidos en su gran mayoría se realizan para lograr o evitar una notificación.</a:t>
            </a:r>
          </a:p>
          <a:p>
            <a:pPr lvl="1"/>
            <a:r>
              <a:rPr lang="es-MX" dirty="0" smtClean="0"/>
              <a:t>Un n</a:t>
            </a:r>
            <a:r>
              <a:rPr lang="es-MX" dirty="0"/>
              <a:t>ú</a:t>
            </a:r>
            <a:r>
              <a:rPr lang="es-MX" dirty="0" smtClean="0"/>
              <a:t>mero grande y creciente de notificaciones son nulificadas.</a:t>
            </a:r>
          </a:p>
          <a:p>
            <a:pPr marL="457200" lvl="1" indent="0">
              <a:buNone/>
            </a:pPr>
            <a:endParaRPr lang="es-MX" dirty="0" smtClean="0"/>
          </a:p>
          <a:p>
            <a:pPr lvl="1"/>
            <a:endParaRPr lang="es-MX" dirty="0" smtClean="0"/>
          </a:p>
          <a:p>
            <a:pPr marL="0" indent="0">
              <a:buNone/>
            </a:pPr>
            <a:endParaRPr lang="en-US" dirty="0" smtClean="0"/>
          </a:p>
          <a:p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38600" y="6311900"/>
            <a:ext cx="4114800" cy="365125"/>
          </a:xfrm>
        </p:spPr>
        <p:txBody>
          <a:bodyPr/>
          <a:lstStyle/>
          <a:p>
            <a:r>
              <a:rPr lang="es-MX" sz="2000" dirty="0" smtClean="0"/>
              <a:t>8 abril 2016 </a:t>
            </a:r>
            <a:endParaRPr lang="es-MX" sz="2000" dirty="0"/>
          </a:p>
        </p:txBody>
      </p:sp>
      <p:pic>
        <p:nvPicPr>
          <p:cNvPr id="5" name="Picture 2" descr="http://static.tvazteca.com/imagenes/2012/20/ITAM-Nieto-15310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0" y="5647882"/>
            <a:ext cx="2090907" cy="106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6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¿Se puede hacer algo sin reformar la LFT?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4192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MX" sz="3800" b="1" dirty="0" smtClean="0"/>
              <a:t>Sí, se puede</a:t>
            </a:r>
          </a:p>
          <a:p>
            <a:r>
              <a:rPr lang="es-MX" dirty="0" smtClean="0"/>
              <a:t>El monitoreo solo puede subir la tasa de éxito en notificaciones en un 50%.</a:t>
            </a:r>
          </a:p>
          <a:p>
            <a:r>
              <a:rPr lang="es-MX" dirty="0" smtClean="0"/>
              <a:t>La automatización de procesos puede aligerar de manera importante del trabajo del notificador.</a:t>
            </a:r>
          </a:p>
          <a:p>
            <a:pPr lvl="1"/>
            <a:r>
              <a:rPr lang="es-MX" dirty="0" smtClean="0"/>
              <a:t>Automatizar formatos y proceso de razones: reduce del 50% a menos del 20% el tiempo que gasta el Actuario razonando.</a:t>
            </a:r>
          </a:p>
          <a:p>
            <a:r>
              <a:rPr lang="es-MX" dirty="0" smtClean="0"/>
              <a:t>Lo que tiene el mayor efecto, es quitarle al Actuario el monopolio sobre el expediente.</a:t>
            </a:r>
          </a:p>
          <a:p>
            <a:r>
              <a:rPr lang="es-MX" dirty="0" smtClean="0"/>
              <a:t>¿Cómo monitorear, automatizar y eliminar monopolios?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dirty="0" smtClean="0"/>
              <a:t>La centralización de las notificaciones. </a:t>
            </a:r>
          </a:p>
          <a:p>
            <a:pPr marL="457200" lvl="1" indent="0">
              <a:buNone/>
            </a:pPr>
            <a:endParaRPr lang="es-MX" dirty="0" smtClean="0"/>
          </a:p>
          <a:p>
            <a:pPr lvl="1"/>
            <a:endParaRPr lang="es-MX" dirty="0" smtClean="0"/>
          </a:p>
          <a:p>
            <a:pPr marL="0" indent="0">
              <a:buNone/>
            </a:pPr>
            <a:endParaRPr lang="en-US" dirty="0" smtClean="0"/>
          </a:p>
          <a:p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38600" y="6311900"/>
            <a:ext cx="4114800" cy="365125"/>
          </a:xfrm>
        </p:spPr>
        <p:txBody>
          <a:bodyPr/>
          <a:lstStyle/>
          <a:p>
            <a:r>
              <a:rPr lang="es-MX" sz="2000" dirty="0" smtClean="0"/>
              <a:t>8 abril 2016 </a:t>
            </a:r>
            <a:endParaRPr lang="es-MX" sz="2000" dirty="0"/>
          </a:p>
        </p:txBody>
      </p:sp>
      <p:pic>
        <p:nvPicPr>
          <p:cNvPr id="5" name="Picture 2" descr="http://static.tvazteca.com/imagenes/2012/20/ITAM-Nieto-15310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0" y="5647882"/>
            <a:ext cx="2090907" cy="106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08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Resultados de una prueba científica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66407"/>
            <a:ext cx="10515600" cy="3901139"/>
          </a:xfrm>
        </p:spPr>
        <p:txBody>
          <a:bodyPr>
            <a:normAutofit fontScale="92500" lnSpcReduction="20000"/>
          </a:bodyPr>
          <a:lstStyle/>
          <a:p>
            <a:r>
              <a:rPr lang="es-MX" dirty="0" smtClean="0"/>
              <a:t>18 meses</a:t>
            </a:r>
          </a:p>
          <a:p>
            <a:r>
              <a:rPr lang="es-MX" dirty="0" smtClean="0"/>
              <a:t>5 juntas especiales</a:t>
            </a:r>
          </a:p>
          <a:p>
            <a:r>
              <a:rPr lang="es-MX" dirty="0" smtClean="0"/>
              <a:t>7-8 Actuarios</a:t>
            </a:r>
          </a:p>
          <a:p>
            <a:r>
              <a:rPr lang="es-MX" dirty="0" smtClean="0"/>
              <a:t>Rutas por ubicación geográfica y urgencia (temporal o general).</a:t>
            </a:r>
          </a:p>
          <a:p>
            <a:r>
              <a:rPr lang="es-MX" dirty="0" smtClean="0"/>
              <a:t> Sorteo aleatorio DIARIO de rutas.</a:t>
            </a:r>
          </a:p>
          <a:p>
            <a:r>
              <a:rPr lang="es-MX" dirty="0" smtClean="0"/>
              <a:t>Entrega y devolución DIARIA de cargas.</a:t>
            </a:r>
          </a:p>
          <a:p>
            <a:r>
              <a:rPr lang="es-MX" dirty="0" smtClean="0"/>
              <a:t> Los resultados:</a:t>
            </a:r>
          </a:p>
          <a:p>
            <a:pPr lvl="1"/>
            <a:r>
              <a:rPr lang="es-MX" dirty="0" smtClean="0"/>
              <a:t>Subió el # de notificaciones exitosas en 130%</a:t>
            </a:r>
          </a:p>
          <a:p>
            <a:pPr lvl="1"/>
            <a:r>
              <a:rPr lang="es-MX" dirty="0" smtClean="0"/>
              <a:t>Expedientes que llegan a su audiencia con notificación realizada: subió de 23% a 59%. </a:t>
            </a:r>
          </a:p>
          <a:p>
            <a:pPr lvl="1"/>
            <a:endParaRPr lang="es-MX" dirty="0" smtClean="0"/>
          </a:p>
          <a:p>
            <a:pPr marL="0" indent="0">
              <a:buNone/>
            </a:pPr>
            <a:endParaRPr lang="en-US" dirty="0" smtClean="0"/>
          </a:p>
          <a:p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38600" y="6311900"/>
            <a:ext cx="4114800" cy="365125"/>
          </a:xfrm>
        </p:spPr>
        <p:txBody>
          <a:bodyPr/>
          <a:lstStyle/>
          <a:p>
            <a:r>
              <a:rPr lang="es-MX" sz="2000" dirty="0" smtClean="0"/>
              <a:t>8 abril 2016 </a:t>
            </a:r>
            <a:endParaRPr lang="es-MX" sz="2000" dirty="0"/>
          </a:p>
        </p:txBody>
      </p:sp>
      <p:pic>
        <p:nvPicPr>
          <p:cNvPr id="5" name="Picture 2" descr="http://static.tvazteca.com/imagenes/2012/20/ITAM-Nieto-15310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0" y="5647882"/>
            <a:ext cx="2090907" cy="106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48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¿Se hará algo </a:t>
            </a:r>
            <a:r>
              <a:rPr lang="es-MX" u="sng" dirty="0" smtClean="0"/>
              <a:t>permanente</a:t>
            </a:r>
            <a:r>
              <a:rPr lang="es-MX" dirty="0" smtClean="0"/>
              <a:t> sin reformar la LFT?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4192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MX" sz="3800" b="1" dirty="0" smtClean="0"/>
              <a:t>No, mejorar las notificaciones solamente se hará si reformamos la LEY.</a:t>
            </a:r>
          </a:p>
          <a:p>
            <a:r>
              <a:rPr lang="es-MX" dirty="0" smtClean="0"/>
              <a:t>¿Por qué?</a:t>
            </a:r>
          </a:p>
          <a:p>
            <a:r>
              <a:rPr lang="es-MX" dirty="0" smtClean="0"/>
              <a:t>La resistencia política es demasiado grande para implementar este tipo de cambios, a pesar de que es comprobada su eficacia.</a:t>
            </a:r>
          </a:p>
          <a:p>
            <a:pPr lvl="1"/>
            <a:r>
              <a:rPr lang="es-MX" dirty="0" smtClean="0"/>
              <a:t>Resistencia Externa: Litigantes más beneficiados en el sistema “tradicional”.</a:t>
            </a:r>
          </a:p>
          <a:p>
            <a:pPr lvl="1"/>
            <a:r>
              <a:rPr lang="es-MX" dirty="0" smtClean="0"/>
              <a:t>Resistencia Interna: Funcionarios arriba del nivel de Actuario que pierden control del proceso.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s-MX" dirty="0" smtClean="0"/>
              <a:t>Es importante clarificar que el “control” también implica poder monopólico, y que CON FRECUENCIA SE UTILIZA PARA REALIZAR ACTOS INDEBIDOS.</a:t>
            </a:r>
          </a:p>
          <a:p>
            <a:endParaRPr lang="es-MX" dirty="0" smtClean="0"/>
          </a:p>
          <a:p>
            <a:pPr marL="457200" lvl="1" indent="0">
              <a:buNone/>
            </a:pPr>
            <a:endParaRPr lang="es-MX" dirty="0" smtClean="0"/>
          </a:p>
          <a:p>
            <a:pPr lvl="1"/>
            <a:endParaRPr lang="es-MX" dirty="0" smtClean="0"/>
          </a:p>
          <a:p>
            <a:pPr marL="0" indent="0">
              <a:buNone/>
            </a:pPr>
            <a:endParaRPr lang="en-US" dirty="0" smtClean="0"/>
          </a:p>
          <a:p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38600" y="6311900"/>
            <a:ext cx="4114800" cy="365125"/>
          </a:xfrm>
        </p:spPr>
        <p:txBody>
          <a:bodyPr/>
          <a:lstStyle/>
          <a:p>
            <a:r>
              <a:rPr lang="es-MX" sz="2000" dirty="0" smtClean="0"/>
              <a:t>8 abril 2016 </a:t>
            </a:r>
            <a:endParaRPr lang="es-MX" sz="2000" dirty="0"/>
          </a:p>
        </p:txBody>
      </p:sp>
      <p:pic>
        <p:nvPicPr>
          <p:cNvPr id="5" name="Picture 2" descr="http://static.tvazteca.com/imagenes/2012/20/ITAM-Nieto-15310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0" y="5647882"/>
            <a:ext cx="2090907" cy="106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75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¿Cómo reformar la LFT respecto a notificaciones?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41921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Reducirlas – notificaciones electrónicas en su mayoría.</a:t>
            </a:r>
          </a:p>
          <a:p>
            <a:r>
              <a:rPr lang="es-MX" dirty="0" smtClean="0"/>
              <a:t>Obligar a la utilización de mejores practicas comprobadas:</a:t>
            </a:r>
          </a:p>
          <a:p>
            <a:pPr lvl="1"/>
            <a:r>
              <a:rPr lang="es-MX" dirty="0" smtClean="0"/>
              <a:t>Automatización</a:t>
            </a:r>
          </a:p>
          <a:p>
            <a:pPr lvl="1"/>
            <a:r>
              <a:rPr lang="es-MX" dirty="0" smtClean="0"/>
              <a:t>Aleatorización</a:t>
            </a:r>
          </a:p>
          <a:p>
            <a:pPr lvl="1"/>
            <a:r>
              <a:rPr lang="es-MX" dirty="0" smtClean="0"/>
              <a:t>Monitoreo</a:t>
            </a:r>
          </a:p>
          <a:p>
            <a:pPr lvl="1"/>
            <a:r>
              <a:rPr lang="es-MX" dirty="0" smtClean="0"/>
              <a:t>Tipificar de manera específica los actos indebidos.</a:t>
            </a:r>
          </a:p>
          <a:p>
            <a:pPr lvl="1"/>
            <a:r>
              <a:rPr lang="es-MX" dirty="0" smtClean="0"/>
              <a:t>Sancionarlos.</a:t>
            </a:r>
          </a:p>
          <a:p>
            <a:r>
              <a:rPr lang="es-MX" dirty="0" smtClean="0"/>
              <a:t>La función de la LEY es “atarnos las manos”. Es nuestro mejor mecanismo de compromiso con el cambio.</a:t>
            </a:r>
            <a:r>
              <a:rPr lang="en-US" dirty="0" smtClean="0"/>
              <a:t> </a:t>
            </a:r>
            <a:endParaRPr lang="es-MX" dirty="0" smtClean="0"/>
          </a:p>
          <a:p>
            <a:endParaRPr lang="es-MX" dirty="0" smtClean="0"/>
          </a:p>
          <a:p>
            <a:pPr marL="457200" lvl="1" indent="0">
              <a:buNone/>
            </a:pPr>
            <a:endParaRPr lang="es-MX" dirty="0" smtClean="0"/>
          </a:p>
          <a:p>
            <a:pPr lvl="1"/>
            <a:endParaRPr lang="es-MX" dirty="0" smtClean="0"/>
          </a:p>
          <a:p>
            <a:pPr marL="0" indent="0">
              <a:buNone/>
            </a:pPr>
            <a:endParaRPr lang="en-US" dirty="0" smtClean="0"/>
          </a:p>
          <a:p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38600" y="6311900"/>
            <a:ext cx="4114800" cy="365125"/>
          </a:xfrm>
        </p:spPr>
        <p:txBody>
          <a:bodyPr/>
          <a:lstStyle/>
          <a:p>
            <a:r>
              <a:rPr lang="es-MX" sz="2000" dirty="0" smtClean="0"/>
              <a:t>8 abril 2016 </a:t>
            </a:r>
            <a:endParaRPr lang="es-MX" sz="2000" dirty="0"/>
          </a:p>
        </p:txBody>
      </p:sp>
      <p:pic>
        <p:nvPicPr>
          <p:cNvPr id="5" name="Picture 2" descr="http://static.tvazteca.com/imagenes/2012/20/ITAM-Nieto-15310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0" y="5647882"/>
            <a:ext cx="2090907" cy="106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82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TM02900722[[fn=Sala de juntas (ion)]]</Template>
  <TotalTime>112</TotalTime>
  <Words>590</Words>
  <Application>Microsoft Office PowerPoint</Application>
  <PresentationFormat>Personalizado</PresentationFormat>
  <Paragraphs>78</Paragraphs>
  <Slides>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HDOfficeLightV0</vt:lpstr>
      <vt:lpstr>1_HDOfficeLightV0</vt:lpstr>
      <vt:lpstr>2_HDOfficeLightV0</vt:lpstr>
      <vt:lpstr>Tema de Office</vt:lpstr>
      <vt:lpstr>¿Cuáles retos podemos alcanzar en la justicia laboral?</vt:lpstr>
      <vt:lpstr>La situación actual</vt:lpstr>
      <vt:lpstr>La situación actual</vt:lpstr>
      <vt:lpstr>¿A qué se debe?</vt:lpstr>
      <vt:lpstr>¿Se puede hacer algo sin reformar la LFT?</vt:lpstr>
      <vt:lpstr>Resultados de una prueba científica </vt:lpstr>
      <vt:lpstr>¿Se hará algo permanente sin reformar la LFT?</vt:lpstr>
      <vt:lpstr>¿Cómo reformar la LFT respecto a notificaciones?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Joyce</dc:creator>
  <cp:lastModifiedBy>Turing01</cp:lastModifiedBy>
  <cp:revision>9</cp:revision>
  <cp:lastPrinted>2016-04-08T11:50:58Z</cp:lastPrinted>
  <dcterms:created xsi:type="dcterms:W3CDTF">2016-04-08T10:27:21Z</dcterms:created>
  <dcterms:modified xsi:type="dcterms:W3CDTF">2016-04-08T15:01:53Z</dcterms:modified>
</cp:coreProperties>
</file>