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handoutMasterIdLst>
    <p:handoutMasterId r:id="rId29"/>
  </p:handoutMasterIdLst>
  <p:sldIdLst>
    <p:sldId id="373" r:id="rId2"/>
    <p:sldId id="581" r:id="rId3"/>
    <p:sldId id="566" r:id="rId4"/>
    <p:sldId id="575" r:id="rId5"/>
    <p:sldId id="567" r:id="rId6"/>
    <p:sldId id="563" r:id="rId7"/>
    <p:sldId id="564" r:id="rId8"/>
    <p:sldId id="565" r:id="rId9"/>
    <p:sldId id="374" r:id="rId10"/>
    <p:sldId id="562" r:id="rId11"/>
    <p:sldId id="568" r:id="rId12"/>
    <p:sldId id="576" r:id="rId13"/>
    <p:sldId id="569" r:id="rId14"/>
    <p:sldId id="561" r:id="rId15"/>
    <p:sldId id="536" r:id="rId16"/>
    <p:sldId id="571" r:id="rId17"/>
    <p:sldId id="570" r:id="rId18"/>
    <p:sldId id="379" r:id="rId19"/>
    <p:sldId id="573" r:id="rId20"/>
    <p:sldId id="572" r:id="rId21"/>
    <p:sldId id="574" r:id="rId22"/>
    <p:sldId id="579" r:id="rId23"/>
    <p:sldId id="577" r:id="rId24"/>
    <p:sldId id="580" r:id="rId25"/>
    <p:sldId id="582" r:id="rId26"/>
    <p:sldId id="578" r:id="rId27"/>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99">
          <p15:clr>
            <a:srgbClr val="A4A3A4"/>
          </p15:clr>
        </p15:guide>
        <p15:guide id="2" orient="horz" pos="2251">
          <p15:clr>
            <a:srgbClr val="A4A3A4"/>
          </p15:clr>
        </p15:guide>
        <p15:guide id="3" orient="horz" pos="3793">
          <p15:clr>
            <a:srgbClr val="A4A3A4"/>
          </p15:clr>
        </p15:guide>
        <p15:guide id="4" orient="horz" pos="164">
          <p15:clr>
            <a:srgbClr val="A4A3A4"/>
          </p15:clr>
        </p15:guide>
        <p15:guide id="5" orient="horz" pos="527">
          <p15:clr>
            <a:srgbClr val="A4A3A4"/>
          </p15:clr>
        </p15:guide>
        <p15:guide id="6" orient="horz" pos="2341">
          <p15:clr>
            <a:srgbClr val="A4A3A4"/>
          </p15:clr>
        </p15:guide>
        <p15:guide id="7" orient="horz" pos="1525">
          <p15:clr>
            <a:srgbClr val="A4A3A4"/>
          </p15:clr>
        </p15:guide>
        <p15:guide id="8" orient="horz" pos="2931">
          <p15:clr>
            <a:srgbClr val="A4A3A4"/>
          </p15:clr>
        </p15:guide>
        <p15:guide id="9" orient="horz" pos="3929">
          <p15:clr>
            <a:srgbClr val="A4A3A4"/>
          </p15:clr>
        </p15:guide>
        <p15:guide id="10" pos="204">
          <p15:clr>
            <a:srgbClr val="A4A3A4"/>
          </p15:clr>
        </p15:guide>
        <p15:guide id="11" pos="5556">
          <p15:clr>
            <a:srgbClr val="A4A3A4"/>
          </p15:clr>
        </p15:guide>
        <p15:guide id="12" pos="2835">
          <p15:clr>
            <a:srgbClr val="A4A3A4"/>
          </p15:clr>
        </p15:guide>
        <p15:guide id="13"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3300"/>
    <a:srgbClr val="00ADE4"/>
    <a:srgbClr val="008000"/>
    <a:srgbClr val="007BFF"/>
    <a:srgbClr val="A5A5A5"/>
    <a:srgbClr val="BEDA00"/>
    <a:srgbClr val="009FDA"/>
    <a:srgbClr val="005BBB"/>
    <a:srgbClr val="28009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86409" autoAdjust="0"/>
  </p:normalViewPr>
  <p:slideViewPr>
    <p:cSldViewPr snapToGrid="0">
      <p:cViewPr varScale="1">
        <p:scale>
          <a:sx n="73" d="100"/>
          <a:sy n="73" d="100"/>
        </p:scale>
        <p:origin x="-1608" y="-112"/>
      </p:cViewPr>
      <p:guideLst>
        <p:guide orient="horz" pos="799"/>
        <p:guide orient="horz" pos="2251"/>
        <p:guide orient="horz" pos="3793"/>
        <p:guide orient="horz" pos="164"/>
        <p:guide orient="horz" pos="527"/>
        <p:guide orient="horz" pos="2341"/>
        <p:guide orient="horz" pos="1525"/>
        <p:guide orient="horz" pos="2931"/>
        <p:guide orient="horz" pos="3929"/>
        <p:guide pos="204"/>
        <p:guide pos="5556"/>
        <p:guide pos="2835"/>
        <p:guide pos="292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450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 Id="rId2" Type="http://schemas.microsoft.com/office/2011/relationships/chartStyle" Target="style1.xml"/><Relationship Id="rId3" Type="http://schemas.microsoft.com/office/2011/relationships/chartColorStyle" Target="colors1.xml"/></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 Id="rId2" Type="http://schemas.microsoft.com/office/2011/relationships/chartStyle" Target="style2.xml"/><Relationship Id="rId3" Type="http://schemas.microsoft.com/office/2011/relationships/chartColorStyle" Target="colors2.xml"/></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4" Type="http://schemas.microsoft.com/office/2011/relationships/chartColorStyle" Target="colors3.xml"/><Relationship Id="rId1" Type="http://schemas.openxmlformats.org/officeDocument/2006/relationships/package" Target="../embeddings/Hoja_de_c_lculo_de_Microsoft_Excel4.xlsx"/><Relationship Id="rId2"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4" Type="http://schemas.microsoft.com/office/2011/relationships/chartColorStyle" Target="colors4.xml"/><Relationship Id="rId1" Type="http://schemas.openxmlformats.org/officeDocument/2006/relationships/package" Target="../embeddings/Hoja_de_c_lculo_de_Microsoft_Excel5.xlsx"/><Relationship Id="rId2"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2045214886198"/>
          <c:y val="0.0228226723811056"/>
          <c:w val="0.819421622917556"/>
          <c:h val="0.803476462409946"/>
        </c:manualLayout>
      </c:layout>
      <c:lineChart>
        <c:grouping val="standard"/>
        <c:varyColors val="0"/>
        <c:ser>
          <c:idx val="0"/>
          <c:order val="0"/>
          <c:tx>
            <c:strRef>
              <c:f>Sheet1!$B$1</c:f>
              <c:strCache>
                <c:ptCount val="1"/>
                <c:pt idx="0">
                  <c:v>Regular gasoline per liter</c:v>
                </c:pt>
              </c:strCache>
            </c:strRef>
          </c:tx>
          <c:spPr>
            <a:ln cmpd="sng">
              <a:solidFill>
                <a:srgbClr val="0000FF"/>
              </a:solidFill>
            </a:ln>
          </c:spPr>
          <c:marker>
            <c:symbol val="none"/>
          </c:marker>
          <c:cat>
            <c:numRef>
              <c:f>Sheet1!$A$2:$A$83</c:f>
              <c:numCache>
                <c:formatCode>mmm\ yy</c:formatCode>
                <c:ptCount val="82"/>
                <c:pt idx="0">
                  <c:v>39814.0</c:v>
                </c:pt>
                <c:pt idx="1">
                  <c:v>39845.0</c:v>
                </c:pt>
                <c:pt idx="2">
                  <c:v>39873.0</c:v>
                </c:pt>
                <c:pt idx="3">
                  <c:v>39904.0</c:v>
                </c:pt>
                <c:pt idx="4">
                  <c:v>39934.0</c:v>
                </c:pt>
                <c:pt idx="5">
                  <c:v>39965.0</c:v>
                </c:pt>
                <c:pt idx="6">
                  <c:v>39995.0</c:v>
                </c:pt>
                <c:pt idx="7">
                  <c:v>40026.0</c:v>
                </c:pt>
                <c:pt idx="8">
                  <c:v>40057.0</c:v>
                </c:pt>
                <c:pt idx="9">
                  <c:v>40087.0</c:v>
                </c:pt>
                <c:pt idx="10">
                  <c:v>40118.0</c:v>
                </c:pt>
                <c:pt idx="11">
                  <c:v>40148.0</c:v>
                </c:pt>
                <c:pt idx="12">
                  <c:v>40179.0</c:v>
                </c:pt>
                <c:pt idx="13">
                  <c:v>40210.0</c:v>
                </c:pt>
                <c:pt idx="14">
                  <c:v>40238.0</c:v>
                </c:pt>
                <c:pt idx="15">
                  <c:v>40269.0</c:v>
                </c:pt>
                <c:pt idx="16">
                  <c:v>40299.0</c:v>
                </c:pt>
                <c:pt idx="17">
                  <c:v>40330.0</c:v>
                </c:pt>
                <c:pt idx="18">
                  <c:v>40360.0</c:v>
                </c:pt>
                <c:pt idx="19">
                  <c:v>40391.0</c:v>
                </c:pt>
                <c:pt idx="20">
                  <c:v>40422.0</c:v>
                </c:pt>
                <c:pt idx="21">
                  <c:v>40452.0</c:v>
                </c:pt>
                <c:pt idx="22">
                  <c:v>40483.0</c:v>
                </c:pt>
                <c:pt idx="23">
                  <c:v>40513.0</c:v>
                </c:pt>
                <c:pt idx="24">
                  <c:v>40544.0</c:v>
                </c:pt>
                <c:pt idx="25">
                  <c:v>40575.0</c:v>
                </c:pt>
                <c:pt idx="26">
                  <c:v>40603.0</c:v>
                </c:pt>
                <c:pt idx="27">
                  <c:v>40634.0</c:v>
                </c:pt>
                <c:pt idx="28">
                  <c:v>40664.0</c:v>
                </c:pt>
                <c:pt idx="29">
                  <c:v>40695.0</c:v>
                </c:pt>
                <c:pt idx="30">
                  <c:v>40725.0</c:v>
                </c:pt>
                <c:pt idx="31">
                  <c:v>40756.0</c:v>
                </c:pt>
                <c:pt idx="32">
                  <c:v>40787.0</c:v>
                </c:pt>
                <c:pt idx="33">
                  <c:v>40817.0</c:v>
                </c:pt>
                <c:pt idx="34">
                  <c:v>40848.0</c:v>
                </c:pt>
                <c:pt idx="35">
                  <c:v>40878.0</c:v>
                </c:pt>
                <c:pt idx="36">
                  <c:v>40909.0</c:v>
                </c:pt>
                <c:pt idx="37">
                  <c:v>40940.0</c:v>
                </c:pt>
                <c:pt idx="38">
                  <c:v>40969.0</c:v>
                </c:pt>
                <c:pt idx="39">
                  <c:v>41000.0</c:v>
                </c:pt>
                <c:pt idx="40">
                  <c:v>41030.0</c:v>
                </c:pt>
                <c:pt idx="41">
                  <c:v>41061.0</c:v>
                </c:pt>
                <c:pt idx="42">
                  <c:v>41091.0</c:v>
                </c:pt>
                <c:pt idx="43">
                  <c:v>41122.0</c:v>
                </c:pt>
                <c:pt idx="44">
                  <c:v>41153.0</c:v>
                </c:pt>
                <c:pt idx="45">
                  <c:v>41183.0</c:v>
                </c:pt>
                <c:pt idx="46">
                  <c:v>41214.0</c:v>
                </c:pt>
                <c:pt idx="47">
                  <c:v>41244.0</c:v>
                </c:pt>
                <c:pt idx="48">
                  <c:v>41275.0</c:v>
                </c:pt>
                <c:pt idx="49">
                  <c:v>41306.0</c:v>
                </c:pt>
                <c:pt idx="50">
                  <c:v>41334.0</c:v>
                </c:pt>
                <c:pt idx="51">
                  <c:v>41365.0</c:v>
                </c:pt>
                <c:pt idx="52">
                  <c:v>41395.0</c:v>
                </c:pt>
                <c:pt idx="53">
                  <c:v>41426.0</c:v>
                </c:pt>
                <c:pt idx="54">
                  <c:v>41456.0</c:v>
                </c:pt>
                <c:pt idx="55">
                  <c:v>41487.0</c:v>
                </c:pt>
                <c:pt idx="56">
                  <c:v>41518.0</c:v>
                </c:pt>
                <c:pt idx="57">
                  <c:v>41548.0</c:v>
                </c:pt>
                <c:pt idx="58">
                  <c:v>41579.0</c:v>
                </c:pt>
                <c:pt idx="59">
                  <c:v>41609.0</c:v>
                </c:pt>
                <c:pt idx="60">
                  <c:v>41640.0</c:v>
                </c:pt>
                <c:pt idx="61">
                  <c:v>41671.0</c:v>
                </c:pt>
                <c:pt idx="62">
                  <c:v>41699.0</c:v>
                </c:pt>
                <c:pt idx="63">
                  <c:v>41730.0</c:v>
                </c:pt>
                <c:pt idx="64">
                  <c:v>41760.0</c:v>
                </c:pt>
                <c:pt idx="65">
                  <c:v>41791.0</c:v>
                </c:pt>
                <c:pt idx="66">
                  <c:v>41821.0</c:v>
                </c:pt>
                <c:pt idx="67">
                  <c:v>41852.0</c:v>
                </c:pt>
                <c:pt idx="68">
                  <c:v>41883.0</c:v>
                </c:pt>
                <c:pt idx="69">
                  <c:v>41913.0</c:v>
                </c:pt>
                <c:pt idx="70">
                  <c:v>41944.0</c:v>
                </c:pt>
                <c:pt idx="71">
                  <c:v>41974.0</c:v>
                </c:pt>
                <c:pt idx="72">
                  <c:v>42005.0</c:v>
                </c:pt>
                <c:pt idx="73">
                  <c:v>42036.0</c:v>
                </c:pt>
                <c:pt idx="74">
                  <c:v>42064.0</c:v>
                </c:pt>
                <c:pt idx="75">
                  <c:v>42095.0</c:v>
                </c:pt>
                <c:pt idx="76">
                  <c:v>42125.0</c:v>
                </c:pt>
                <c:pt idx="77" formatCode="mmm\-yy">
                  <c:v>42156.0</c:v>
                </c:pt>
                <c:pt idx="78">
                  <c:v>42186.0</c:v>
                </c:pt>
                <c:pt idx="79">
                  <c:v>42217.0</c:v>
                </c:pt>
                <c:pt idx="80">
                  <c:v>42248.0</c:v>
                </c:pt>
                <c:pt idx="81">
                  <c:v>42278.0</c:v>
                </c:pt>
              </c:numCache>
            </c:numRef>
          </c:cat>
          <c:val>
            <c:numRef>
              <c:f>Sheet1!$B$2:$B$83</c:f>
              <c:numCache>
                <c:formatCode>General</c:formatCode>
                <c:ptCount val="82"/>
                <c:pt idx="0">
                  <c:v>4.207380271569714</c:v>
                </c:pt>
                <c:pt idx="1">
                  <c:v>4.617721310825803</c:v>
                </c:pt>
                <c:pt idx="2">
                  <c:v>4.984251048766312</c:v>
                </c:pt>
                <c:pt idx="3">
                  <c:v>4.780418521160247</c:v>
                </c:pt>
                <c:pt idx="4">
                  <c:v>5.776676525598351</c:v>
                </c:pt>
                <c:pt idx="5">
                  <c:v>6.656032773286838</c:v>
                </c:pt>
                <c:pt idx="6">
                  <c:v>6.01975261531146</c:v>
                </c:pt>
                <c:pt idx="7">
                  <c:v>6.492268103767106</c:v>
                </c:pt>
                <c:pt idx="8">
                  <c:v>6.151797392613728</c:v>
                </c:pt>
                <c:pt idx="9">
                  <c:v>6.587341496275163</c:v>
                </c:pt>
                <c:pt idx="10">
                  <c:v>6.664660104612459</c:v>
                </c:pt>
                <c:pt idx="11">
                  <c:v>6.410849952448882</c:v>
                </c:pt>
                <c:pt idx="12">
                  <c:v>6.827494050826858</c:v>
                </c:pt>
                <c:pt idx="13">
                  <c:v>6.717971680667828</c:v>
                </c:pt>
                <c:pt idx="14">
                  <c:v>7.092503944101018</c:v>
                </c:pt>
                <c:pt idx="15">
                  <c:v>7.08225961589264</c:v>
                </c:pt>
                <c:pt idx="16">
                  <c:v>6.704060746552544</c:v>
                </c:pt>
                <c:pt idx="17">
                  <c:v>6.625871736144131</c:v>
                </c:pt>
                <c:pt idx="18">
                  <c:v>6.678871339884822</c:v>
                </c:pt>
                <c:pt idx="19">
                  <c:v>6.50646775505891</c:v>
                </c:pt>
                <c:pt idx="20">
                  <c:v>6.59473886511333</c:v>
                </c:pt>
                <c:pt idx="21">
                  <c:v>6.802666560997515</c:v>
                </c:pt>
                <c:pt idx="22">
                  <c:v>6.890154184498337</c:v>
                </c:pt>
                <c:pt idx="23">
                  <c:v>7.560889839911238</c:v>
                </c:pt>
                <c:pt idx="24">
                  <c:v>7.648877608707138</c:v>
                </c:pt>
                <c:pt idx="25">
                  <c:v>8.004169044222538</c:v>
                </c:pt>
                <c:pt idx="26">
                  <c:v>9.06241974163893</c:v>
                </c:pt>
                <c:pt idx="27">
                  <c:v>9.68737689015692</c:v>
                </c:pt>
                <c:pt idx="28">
                  <c:v>9.30644907275321</c:v>
                </c:pt>
                <c:pt idx="29">
                  <c:v>8.701548853489723</c:v>
                </c:pt>
                <c:pt idx="30">
                  <c:v>9.167053745971364</c:v>
                </c:pt>
                <c:pt idx="31">
                  <c:v>9.05925267871295</c:v>
                </c:pt>
                <c:pt idx="32">
                  <c:v>9.30489437311777</c:v>
                </c:pt>
                <c:pt idx="33">
                  <c:v>9.54870620013737</c:v>
                </c:pt>
                <c:pt idx="34">
                  <c:v>9.20050455698209</c:v>
                </c:pt>
                <c:pt idx="35">
                  <c:v>9.26862387066096</c:v>
                </c:pt>
                <c:pt idx="36">
                  <c:v>9.82911571828605</c:v>
                </c:pt>
                <c:pt idx="37">
                  <c:v>10.12787984889311</c:v>
                </c:pt>
                <c:pt idx="38">
                  <c:v>10.65815888149205</c:v>
                </c:pt>
                <c:pt idx="39">
                  <c:v>10.69228142336345</c:v>
                </c:pt>
                <c:pt idx="40">
                  <c:v>10.02996592169916</c:v>
                </c:pt>
                <c:pt idx="41">
                  <c:v>9.239676673535161</c:v>
                </c:pt>
                <c:pt idx="42">
                  <c:v>9.333795120727005</c:v>
                </c:pt>
                <c:pt idx="43">
                  <c:v>10.33820402599461</c:v>
                </c:pt>
                <c:pt idx="44">
                  <c:v>10.36380224018598</c:v>
                </c:pt>
                <c:pt idx="45">
                  <c:v>9.467428990331273</c:v>
                </c:pt>
                <c:pt idx="46">
                  <c:v>8.710567200295872</c:v>
                </c:pt>
                <c:pt idx="47">
                  <c:v>8.411247028055158</c:v>
                </c:pt>
                <c:pt idx="48">
                  <c:v>8.95405291646854</c:v>
                </c:pt>
                <c:pt idx="49">
                  <c:v>9.81344753526708</c:v>
                </c:pt>
                <c:pt idx="50">
                  <c:v>9.574349920748137</c:v>
                </c:pt>
                <c:pt idx="51">
                  <c:v>8.658348311935331</c:v>
                </c:pt>
                <c:pt idx="52">
                  <c:v>8.807667342949226</c:v>
                </c:pt>
                <c:pt idx="53">
                  <c:v>9.202178475194163</c:v>
                </c:pt>
                <c:pt idx="54">
                  <c:v>9.607519329529246</c:v>
                </c:pt>
                <c:pt idx="55">
                  <c:v>9.770586331695463</c:v>
                </c:pt>
                <c:pt idx="56">
                  <c:v>8.97766387700111</c:v>
                </c:pt>
                <c:pt idx="57">
                  <c:v>8.552394198763673</c:v>
                </c:pt>
                <c:pt idx="58">
                  <c:v>8.462263005230623</c:v>
                </c:pt>
                <c:pt idx="59">
                  <c:v>8.65457631954351</c:v>
                </c:pt>
                <c:pt idx="60">
                  <c:v>8.894656459026787</c:v>
                </c:pt>
                <c:pt idx="61">
                  <c:v>9.461796573677815</c:v>
                </c:pt>
                <c:pt idx="62">
                  <c:v>9.462714392138217</c:v>
                </c:pt>
                <c:pt idx="63">
                  <c:v>9.665773437417445</c:v>
                </c:pt>
                <c:pt idx="64">
                  <c:v>9.432192788080518</c:v>
                </c:pt>
                <c:pt idx="65">
                  <c:v>9.777615366936121</c:v>
                </c:pt>
                <c:pt idx="66">
                  <c:v>9.310411964389496</c:v>
                </c:pt>
                <c:pt idx="67">
                  <c:v>9.135096948803298</c:v>
                </c:pt>
                <c:pt idx="68">
                  <c:v>9.109840664130605</c:v>
                </c:pt>
                <c:pt idx="69">
                  <c:v>7.761606749616948</c:v>
                </c:pt>
                <c:pt idx="70">
                  <c:v>6.974893736461141</c:v>
                </c:pt>
                <c:pt idx="71">
                  <c:v>5.470685795424528</c:v>
                </c:pt>
                <c:pt idx="72">
                  <c:v>4.93630761082052</c:v>
                </c:pt>
                <c:pt idx="73">
                  <c:v>6.316719448407038</c:v>
                </c:pt>
                <c:pt idx="74">
                  <c:v>6.754510751835999</c:v>
                </c:pt>
                <c:pt idx="75">
                  <c:v>6.970580139483278</c:v>
                </c:pt>
                <c:pt idx="76">
                  <c:v>7.60124371532731</c:v>
                </c:pt>
                <c:pt idx="77">
                  <c:v>7.956115654884557</c:v>
                </c:pt>
                <c:pt idx="78">
                  <c:v>7.839000317007449</c:v>
                </c:pt>
                <c:pt idx="79">
                  <c:v>6.918701743540973</c:v>
                </c:pt>
                <c:pt idx="80">
                  <c:v>6.040908741480425</c:v>
                </c:pt>
                <c:pt idx="81" formatCode="0.00">
                  <c:v>5.71667</c:v>
                </c:pt>
              </c:numCache>
            </c:numRef>
          </c:val>
          <c:smooth val="0"/>
        </c:ser>
        <c:ser>
          <c:idx val="1"/>
          <c:order val="1"/>
          <c:tx>
            <c:strRef>
              <c:f>Sheet1!$C$1</c:f>
              <c:strCache>
                <c:ptCount val="1"/>
                <c:pt idx="0">
                  <c:v>Diesel per liter</c:v>
                </c:pt>
              </c:strCache>
            </c:strRef>
          </c:tx>
          <c:spPr>
            <a:ln cmpd="dbl">
              <a:solidFill>
                <a:srgbClr val="993300"/>
              </a:solidFill>
              <a:prstDash val="solid"/>
            </a:ln>
          </c:spPr>
          <c:marker>
            <c:symbol val="none"/>
          </c:marker>
          <c:cat>
            <c:numRef>
              <c:f>Sheet1!$A$2:$A$83</c:f>
              <c:numCache>
                <c:formatCode>mmm\ yy</c:formatCode>
                <c:ptCount val="82"/>
                <c:pt idx="0">
                  <c:v>39814.0</c:v>
                </c:pt>
                <c:pt idx="1">
                  <c:v>39845.0</c:v>
                </c:pt>
                <c:pt idx="2">
                  <c:v>39873.0</c:v>
                </c:pt>
                <c:pt idx="3">
                  <c:v>39904.0</c:v>
                </c:pt>
                <c:pt idx="4">
                  <c:v>39934.0</c:v>
                </c:pt>
                <c:pt idx="5">
                  <c:v>39965.0</c:v>
                </c:pt>
                <c:pt idx="6">
                  <c:v>39995.0</c:v>
                </c:pt>
                <c:pt idx="7">
                  <c:v>40026.0</c:v>
                </c:pt>
                <c:pt idx="8">
                  <c:v>40057.0</c:v>
                </c:pt>
                <c:pt idx="9">
                  <c:v>40087.0</c:v>
                </c:pt>
                <c:pt idx="10">
                  <c:v>40118.0</c:v>
                </c:pt>
                <c:pt idx="11">
                  <c:v>40148.0</c:v>
                </c:pt>
                <c:pt idx="12">
                  <c:v>40179.0</c:v>
                </c:pt>
                <c:pt idx="13">
                  <c:v>40210.0</c:v>
                </c:pt>
                <c:pt idx="14">
                  <c:v>40238.0</c:v>
                </c:pt>
                <c:pt idx="15">
                  <c:v>40269.0</c:v>
                </c:pt>
                <c:pt idx="16">
                  <c:v>40299.0</c:v>
                </c:pt>
                <c:pt idx="17">
                  <c:v>40330.0</c:v>
                </c:pt>
                <c:pt idx="18">
                  <c:v>40360.0</c:v>
                </c:pt>
                <c:pt idx="19">
                  <c:v>40391.0</c:v>
                </c:pt>
                <c:pt idx="20">
                  <c:v>40422.0</c:v>
                </c:pt>
                <c:pt idx="21">
                  <c:v>40452.0</c:v>
                </c:pt>
                <c:pt idx="22">
                  <c:v>40483.0</c:v>
                </c:pt>
                <c:pt idx="23">
                  <c:v>40513.0</c:v>
                </c:pt>
                <c:pt idx="24">
                  <c:v>40544.0</c:v>
                </c:pt>
                <c:pt idx="25">
                  <c:v>40575.0</c:v>
                </c:pt>
                <c:pt idx="26">
                  <c:v>40603.0</c:v>
                </c:pt>
                <c:pt idx="27">
                  <c:v>40634.0</c:v>
                </c:pt>
                <c:pt idx="28">
                  <c:v>40664.0</c:v>
                </c:pt>
                <c:pt idx="29">
                  <c:v>40695.0</c:v>
                </c:pt>
                <c:pt idx="30">
                  <c:v>40725.0</c:v>
                </c:pt>
                <c:pt idx="31">
                  <c:v>40756.0</c:v>
                </c:pt>
                <c:pt idx="32">
                  <c:v>40787.0</c:v>
                </c:pt>
                <c:pt idx="33">
                  <c:v>40817.0</c:v>
                </c:pt>
                <c:pt idx="34">
                  <c:v>40848.0</c:v>
                </c:pt>
                <c:pt idx="35">
                  <c:v>40878.0</c:v>
                </c:pt>
                <c:pt idx="36">
                  <c:v>40909.0</c:v>
                </c:pt>
                <c:pt idx="37">
                  <c:v>40940.0</c:v>
                </c:pt>
                <c:pt idx="38">
                  <c:v>40969.0</c:v>
                </c:pt>
                <c:pt idx="39">
                  <c:v>41000.0</c:v>
                </c:pt>
                <c:pt idx="40">
                  <c:v>41030.0</c:v>
                </c:pt>
                <c:pt idx="41">
                  <c:v>41061.0</c:v>
                </c:pt>
                <c:pt idx="42">
                  <c:v>41091.0</c:v>
                </c:pt>
                <c:pt idx="43">
                  <c:v>41122.0</c:v>
                </c:pt>
                <c:pt idx="44">
                  <c:v>41153.0</c:v>
                </c:pt>
                <c:pt idx="45">
                  <c:v>41183.0</c:v>
                </c:pt>
                <c:pt idx="46">
                  <c:v>41214.0</c:v>
                </c:pt>
                <c:pt idx="47">
                  <c:v>41244.0</c:v>
                </c:pt>
                <c:pt idx="48">
                  <c:v>41275.0</c:v>
                </c:pt>
                <c:pt idx="49">
                  <c:v>41306.0</c:v>
                </c:pt>
                <c:pt idx="50">
                  <c:v>41334.0</c:v>
                </c:pt>
                <c:pt idx="51">
                  <c:v>41365.0</c:v>
                </c:pt>
                <c:pt idx="52">
                  <c:v>41395.0</c:v>
                </c:pt>
                <c:pt idx="53">
                  <c:v>41426.0</c:v>
                </c:pt>
                <c:pt idx="54">
                  <c:v>41456.0</c:v>
                </c:pt>
                <c:pt idx="55">
                  <c:v>41487.0</c:v>
                </c:pt>
                <c:pt idx="56">
                  <c:v>41518.0</c:v>
                </c:pt>
                <c:pt idx="57">
                  <c:v>41548.0</c:v>
                </c:pt>
                <c:pt idx="58">
                  <c:v>41579.0</c:v>
                </c:pt>
                <c:pt idx="59">
                  <c:v>41609.0</c:v>
                </c:pt>
                <c:pt idx="60">
                  <c:v>41640.0</c:v>
                </c:pt>
                <c:pt idx="61">
                  <c:v>41671.0</c:v>
                </c:pt>
                <c:pt idx="62">
                  <c:v>41699.0</c:v>
                </c:pt>
                <c:pt idx="63">
                  <c:v>41730.0</c:v>
                </c:pt>
                <c:pt idx="64">
                  <c:v>41760.0</c:v>
                </c:pt>
                <c:pt idx="65">
                  <c:v>41791.0</c:v>
                </c:pt>
                <c:pt idx="66">
                  <c:v>41821.0</c:v>
                </c:pt>
                <c:pt idx="67">
                  <c:v>41852.0</c:v>
                </c:pt>
                <c:pt idx="68">
                  <c:v>41883.0</c:v>
                </c:pt>
                <c:pt idx="69">
                  <c:v>41913.0</c:v>
                </c:pt>
                <c:pt idx="70">
                  <c:v>41944.0</c:v>
                </c:pt>
                <c:pt idx="71">
                  <c:v>41974.0</c:v>
                </c:pt>
                <c:pt idx="72">
                  <c:v>42005.0</c:v>
                </c:pt>
                <c:pt idx="73">
                  <c:v>42036.0</c:v>
                </c:pt>
                <c:pt idx="74">
                  <c:v>42064.0</c:v>
                </c:pt>
                <c:pt idx="75">
                  <c:v>42095.0</c:v>
                </c:pt>
                <c:pt idx="76">
                  <c:v>42125.0</c:v>
                </c:pt>
                <c:pt idx="77" formatCode="mmm\-yy">
                  <c:v>42156.0</c:v>
                </c:pt>
                <c:pt idx="78">
                  <c:v>42186.0</c:v>
                </c:pt>
                <c:pt idx="79">
                  <c:v>42217.0</c:v>
                </c:pt>
                <c:pt idx="80">
                  <c:v>42248.0</c:v>
                </c:pt>
                <c:pt idx="81">
                  <c:v>42278.0</c:v>
                </c:pt>
              </c:numCache>
            </c:numRef>
          </c:cat>
          <c:val>
            <c:numRef>
              <c:f>Sheet1!$C$2:$C$83</c:f>
              <c:numCache>
                <c:formatCode>General</c:formatCode>
                <c:ptCount val="82"/>
                <c:pt idx="0">
                  <c:v>5.226240650921962</c:v>
                </c:pt>
                <c:pt idx="1">
                  <c:v>4.861166032651767</c:v>
                </c:pt>
                <c:pt idx="2">
                  <c:v>4.999730089290432</c:v>
                </c:pt>
                <c:pt idx="3">
                  <c:v>4.946971279125059</c:v>
                </c:pt>
                <c:pt idx="4">
                  <c:v>5.190990553177998</c:v>
                </c:pt>
                <c:pt idx="5">
                  <c:v>6.349481766788186</c:v>
                </c:pt>
                <c:pt idx="6">
                  <c:v>5.984446148359487</c:v>
                </c:pt>
                <c:pt idx="7">
                  <c:v>6.533532519680879</c:v>
                </c:pt>
                <c:pt idx="8">
                  <c:v>6.286534165477889</c:v>
                </c:pt>
                <c:pt idx="9">
                  <c:v>6.783039705183073</c:v>
                </c:pt>
                <c:pt idx="10">
                  <c:v>6.851519733713742</c:v>
                </c:pt>
                <c:pt idx="11">
                  <c:v>6.655461079410366</c:v>
                </c:pt>
                <c:pt idx="12">
                  <c:v>6.898684405875206</c:v>
                </c:pt>
                <c:pt idx="13">
                  <c:v>6.827318116975746</c:v>
                </c:pt>
                <c:pt idx="14">
                  <c:v>7.052677061869287</c:v>
                </c:pt>
                <c:pt idx="15">
                  <c:v>7.327924486183757</c:v>
                </c:pt>
                <c:pt idx="16">
                  <c:v>7.05459987055529</c:v>
                </c:pt>
                <c:pt idx="17">
                  <c:v>6.952285935436148</c:v>
                </c:pt>
                <c:pt idx="18">
                  <c:v>6.912445654356209</c:v>
                </c:pt>
                <c:pt idx="19">
                  <c:v>7.063297205050985</c:v>
                </c:pt>
                <c:pt idx="20">
                  <c:v>7.203483991123791</c:v>
                </c:pt>
                <c:pt idx="21">
                  <c:v>7.397201880910866</c:v>
                </c:pt>
                <c:pt idx="22">
                  <c:v>7.571025212659164</c:v>
                </c:pt>
                <c:pt idx="23">
                  <c:v>8.00603313784541</c:v>
                </c:pt>
                <c:pt idx="24">
                  <c:v>8.324155087969567</c:v>
                </c:pt>
                <c:pt idx="25">
                  <c:v>8.903084086226026</c:v>
                </c:pt>
                <c:pt idx="26">
                  <c:v>9.766112355365352</c:v>
                </c:pt>
                <c:pt idx="27">
                  <c:v>9.980840156918686</c:v>
                </c:pt>
                <c:pt idx="28">
                  <c:v>9.235665895281871</c:v>
                </c:pt>
                <c:pt idx="29">
                  <c:v>9.40665822634332</c:v>
                </c:pt>
                <c:pt idx="30">
                  <c:v>9.60460723569504</c:v>
                </c:pt>
                <c:pt idx="31">
                  <c:v>9.61878524330322</c:v>
                </c:pt>
                <c:pt idx="32">
                  <c:v>10.15173654303376</c:v>
                </c:pt>
                <c:pt idx="33">
                  <c:v>10.5110339726317</c:v>
                </c:pt>
                <c:pt idx="34">
                  <c:v>11.03770653035346</c:v>
                </c:pt>
                <c:pt idx="35">
                  <c:v>10.48549508638453</c:v>
                </c:pt>
                <c:pt idx="36">
                  <c:v>10.73876020499815</c:v>
                </c:pt>
                <c:pt idx="37">
                  <c:v>10.73237817932055</c:v>
                </c:pt>
                <c:pt idx="38">
                  <c:v>10.99784775717229</c:v>
                </c:pt>
                <c:pt idx="39">
                  <c:v>11.09225067364083</c:v>
                </c:pt>
                <c:pt idx="40">
                  <c:v>10.63248545728325</c:v>
                </c:pt>
                <c:pt idx="41">
                  <c:v>9.794204168647961</c:v>
                </c:pt>
                <c:pt idx="42">
                  <c:v>10.15954485919586</c:v>
                </c:pt>
                <c:pt idx="43">
                  <c:v>10.94776794262165</c:v>
                </c:pt>
                <c:pt idx="44">
                  <c:v>10.88301711840228</c:v>
                </c:pt>
                <c:pt idx="45">
                  <c:v>10.7590616711576</c:v>
                </c:pt>
                <c:pt idx="46">
                  <c:v>10.35113794579173</c:v>
                </c:pt>
                <c:pt idx="47">
                  <c:v>10.0595115971892</c:v>
                </c:pt>
                <c:pt idx="48">
                  <c:v>10.21211580282137</c:v>
                </c:pt>
                <c:pt idx="49">
                  <c:v>10.74710202356422</c:v>
                </c:pt>
                <c:pt idx="50">
                  <c:v>9.924188283933004</c:v>
                </c:pt>
                <c:pt idx="51">
                  <c:v>9.28394219369155</c:v>
                </c:pt>
                <c:pt idx="52">
                  <c:v>9.24674972526021</c:v>
                </c:pt>
                <c:pt idx="53">
                  <c:v>9.794431777355101</c:v>
                </c:pt>
                <c:pt idx="54">
                  <c:v>10.03856120621334</c:v>
                </c:pt>
                <c:pt idx="55">
                  <c:v>10.38188830770856</c:v>
                </c:pt>
                <c:pt idx="56">
                  <c:v>10.39119774396365</c:v>
                </c:pt>
                <c:pt idx="57">
                  <c:v>10.08083412585196</c:v>
                </c:pt>
                <c:pt idx="58">
                  <c:v>9.86400873355524</c:v>
                </c:pt>
                <c:pt idx="59">
                  <c:v>10.14165233000475</c:v>
                </c:pt>
                <c:pt idx="60">
                  <c:v>10.16881250594389</c:v>
                </c:pt>
                <c:pt idx="61">
                  <c:v>10.43781863211285</c:v>
                </c:pt>
                <c:pt idx="62">
                  <c:v>10.17050032493264</c:v>
                </c:pt>
                <c:pt idx="63">
                  <c:v>10.11783210228774</c:v>
                </c:pt>
                <c:pt idx="64">
                  <c:v>9.917120874940558</c:v>
                </c:pt>
                <c:pt idx="65">
                  <c:v>10.02471550958947</c:v>
                </c:pt>
                <c:pt idx="66">
                  <c:v>9.753111243197548</c:v>
                </c:pt>
                <c:pt idx="67">
                  <c:v>9.79479608231627</c:v>
                </c:pt>
                <c:pt idx="68">
                  <c:v>9.47353487874465</c:v>
                </c:pt>
                <c:pt idx="69">
                  <c:v>8.905010038569246</c:v>
                </c:pt>
                <c:pt idx="70">
                  <c:v>8.33242338986633</c:v>
                </c:pt>
                <c:pt idx="71">
                  <c:v>6.858540730173826</c:v>
                </c:pt>
                <c:pt idx="72">
                  <c:v>5.946095162994664</c:v>
                </c:pt>
                <c:pt idx="73">
                  <c:v>7.187583452211127</c:v>
                </c:pt>
                <c:pt idx="74">
                  <c:v>6.887346779732657</c:v>
                </c:pt>
                <c:pt idx="75">
                  <c:v>7.139417720716437</c:v>
                </c:pt>
                <c:pt idx="76">
                  <c:v>7.734386519258201</c:v>
                </c:pt>
                <c:pt idx="77">
                  <c:v>7.371167305965024</c:v>
                </c:pt>
                <c:pt idx="78">
                  <c:v>6.844374470333387</c:v>
                </c:pt>
                <c:pt idx="79">
                  <c:v>6.430788215248058</c:v>
                </c:pt>
                <c:pt idx="80">
                  <c:v>6.447207851217837</c:v>
                </c:pt>
                <c:pt idx="81" formatCode="0.00">
                  <c:v>6.201773</c:v>
                </c:pt>
              </c:numCache>
            </c:numRef>
          </c:val>
          <c:smooth val="0"/>
        </c:ser>
        <c:ser>
          <c:idx val="2"/>
          <c:order val="2"/>
          <c:tx>
            <c:strRef>
              <c:f>Sheet1!$D$1</c:f>
              <c:strCache>
                <c:ptCount val="1"/>
                <c:pt idx="0">
                  <c:v>LPG per kg</c:v>
                </c:pt>
              </c:strCache>
            </c:strRef>
          </c:tx>
          <c:spPr>
            <a:ln cmpd="sng">
              <a:solidFill>
                <a:schemeClr val="tx1"/>
              </a:solidFill>
              <a:prstDash val="sysDot"/>
            </a:ln>
          </c:spPr>
          <c:marker>
            <c:symbol val="none"/>
          </c:marker>
          <c:cat>
            <c:numRef>
              <c:f>Sheet1!$A$2:$A$83</c:f>
              <c:numCache>
                <c:formatCode>mmm\ yy</c:formatCode>
                <c:ptCount val="82"/>
                <c:pt idx="0">
                  <c:v>39814.0</c:v>
                </c:pt>
                <c:pt idx="1">
                  <c:v>39845.0</c:v>
                </c:pt>
                <c:pt idx="2">
                  <c:v>39873.0</c:v>
                </c:pt>
                <c:pt idx="3">
                  <c:v>39904.0</c:v>
                </c:pt>
                <c:pt idx="4">
                  <c:v>39934.0</c:v>
                </c:pt>
                <c:pt idx="5">
                  <c:v>39965.0</c:v>
                </c:pt>
                <c:pt idx="6">
                  <c:v>39995.0</c:v>
                </c:pt>
                <c:pt idx="7">
                  <c:v>40026.0</c:v>
                </c:pt>
                <c:pt idx="8">
                  <c:v>40057.0</c:v>
                </c:pt>
                <c:pt idx="9">
                  <c:v>40087.0</c:v>
                </c:pt>
                <c:pt idx="10">
                  <c:v>40118.0</c:v>
                </c:pt>
                <c:pt idx="11">
                  <c:v>40148.0</c:v>
                </c:pt>
                <c:pt idx="12">
                  <c:v>40179.0</c:v>
                </c:pt>
                <c:pt idx="13">
                  <c:v>40210.0</c:v>
                </c:pt>
                <c:pt idx="14">
                  <c:v>40238.0</c:v>
                </c:pt>
                <c:pt idx="15">
                  <c:v>40269.0</c:v>
                </c:pt>
                <c:pt idx="16">
                  <c:v>40299.0</c:v>
                </c:pt>
                <c:pt idx="17">
                  <c:v>40330.0</c:v>
                </c:pt>
                <c:pt idx="18">
                  <c:v>40360.0</c:v>
                </c:pt>
                <c:pt idx="19">
                  <c:v>40391.0</c:v>
                </c:pt>
                <c:pt idx="20">
                  <c:v>40422.0</c:v>
                </c:pt>
                <c:pt idx="21">
                  <c:v>40452.0</c:v>
                </c:pt>
                <c:pt idx="22">
                  <c:v>40483.0</c:v>
                </c:pt>
                <c:pt idx="23">
                  <c:v>40513.0</c:v>
                </c:pt>
                <c:pt idx="24">
                  <c:v>40544.0</c:v>
                </c:pt>
                <c:pt idx="25">
                  <c:v>40575.0</c:v>
                </c:pt>
                <c:pt idx="26">
                  <c:v>40603.0</c:v>
                </c:pt>
                <c:pt idx="27">
                  <c:v>40634.0</c:v>
                </c:pt>
                <c:pt idx="28">
                  <c:v>40664.0</c:v>
                </c:pt>
                <c:pt idx="29">
                  <c:v>40695.0</c:v>
                </c:pt>
                <c:pt idx="30">
                  <c:v>40725.0</c:v>
                </c:pt>
                <c:pt idx="31">
                  <c:v>40756.0</c:v>
                </c:pt>
                <c:pt idx="32">
                  <c:v>40787.0</c:v>
                </c:pt>
                <c:pt idx="33">
                  <c:v>40817.0</c:v>
                </c:pt>
                <c:pt idx="34">
                  <c:v>40848.0</c:v>
                </c:pt>
                <c:pt idx="35">
                  <c:v>40878.0</c:v>
                </c:pt>
                <c:pt idx="36">
                  <c:v>40909.0</c:v>
                </c:pt>
                <c:pt idx="37">
                  <c:v>40940.0</c:v>
                </c:pt>
                <c:pt idx="38">
                  <c:v>40969.0</c:v>
                </c:pt>
                <c:pt idx="39">
                  <c:v>41000.0</c:v>
                </c:pt>
                <c:pt idx="40">
                  <c:v>41030.0</c:v>
                </c:pt>
                <c:pt idx="41">
                  <c:v>41061.0</c:v>
                </c:pt>
                <c:pt idx="42">
                  <c:v>41091.0</c:v>
                </c:pt>
                <c:pt idx="43">
                  <c:v>41122.0</c:v>
                </c:pt>
                <c:pt idx="44">
                  <c:v>41153.0</c:v>
                </c:pt>
                <c:pt idx="45">
                  <c:v>41183.0</c:v>
                </c:pt>
                <c:pt idx="46">
                  <c:v>41214.0</c:v>
                </c:pt>
                <c:pt idx="47">
                  <c:v>41244.0</c:v>
                </c:pt>
                <c:pt idx="48">
                  <c:v>41275.0</c:v>
                </c:pt>
                <c:pt idx="49">
                  <c:v>41306.0</c:v>
                </c:pt>
                <c:pt idx="50">
                  <c:v>41334.0</c:v>
                </c:pt>
                <c:pt idx="51">
                  <c:v>41365.0</c:v>
                </c:pt>
                <c:pt idx="52">
                  <c:v>41395.0</c:v>
                </c:pt>
                <c:pt idx="53">
                  <c:v>41426.0</c:v>
                </c:pt>
                <c:pt idx="54">
                  <c:v>41456.0</c:v>
                </c:pt>
                <c:pt idx="55">
                  <c:v>41487.0</c:v>
                </c:pt>
                <c:pt idx="56">
                  <c:v>41518.0</c:v>
                </c:pt>
                <c:pt idx="57">
                  <c:v>41548.0</c:v>
                </c:pt>
                <c:pt idx="58">
                  <c:v>41579.0</c:v>
                </c:pt>
                <c:pt idx="59">
                  <c:v>41609.0</c:v>
                </c:pt>
                <c:pt idx="60">
                  <c:v>41640.0</c:v>
                </c:pt>
                <c:pt idx="61">
                  <c:v>41671.0</c:v>
                </c:pt>
                <c:pt idx="62">
                  <c:v>41699.0</c:v>
                </c:pt>
                <c:pt idx="63">
                  <c:v>41730.0</c:v>
                </c:pt>
                <c:pt idx="64">
                  <c:v>41760.0</c:v>
                </c:pt>
                <c:pt idx="65">
                  <c:v>41791.0</c:v>
                </c:pt>
                <c:pt idx="66">
                  <c:v>41821.0</c:v>
                </c:pt>
                <c:pt idx="67">
                  <c:v>41852.0</c:v>
                </c:pt>
                <c:pt idx="68">
                  <c:v>41883.0</c:v>
                </c:pt>
                <c:pt idx="69">
                  <c:v>41913.0</c:v>
                </c:pt>
                <c:pt idx="70">
                  <c:v>41944.0</c:v>
                </c:pt>
                <c:pt idx="71">
                  <c:v>41974.0</c:v>
                </c:pt>
                <c:pt idx="72">
                  <c:v>42005.0</c:v>
                </c:pt>
                <c:pt idx="73">
                  <c:v>42036.0</c:v>
                </c:pt>
                <c:pt idx="74">
                  <c:v>42064.0</c:v>
                </c:pt>
                <c:pt idx="75">
                  <c:v>42095.0</c:v>
                </c:pt>
                <c:pt idx="76">
                  <c:v>42125.0</c:v>
                </c:pt>
                <c:pt idx="77" formatCode="mmm\-yy">
                  <c:v>42156.0</c:v>
                </c:pt>
                <c:pt idx="78">
                  <c:v>42186.0</c:v>
                </c:pt>
                <c:pt idx="79">
                  <c:v>42217.0</c:v>
                </c:pt>
                <c:pt idx="80">
                  <c:v>42248.0</c:v>
                </c:pt>
                <c:pt idx="81">
                  <c:v>42278.0</c:v>
                </c:pt>
              </c:numCache>
            </c:numRef>
          </c:cat>
          <c:val>
            <c:numRef>
              <c:f>Sheet1!$D$2:$D$83</c:f>
              <c:numCache>
                <c:formatCode>General</c:formatCode>
                <c:ptCount val="82"/>
                <c:pt idx="0">
                  <c:v>5.404523003991742</c:v>
                </c:pt>
                <c:pt idx="1">
                  <c:v>5.165332807988329</c:v>
                </c:pt>
                <c:pt idx="2">
                  <c:v>5.125666055907555</c:v>
                </c:pt>
                <c:pt idx="3">
                  <c:v>4.585933260608094</c:v>
                </c:pt>
                <c:pt idx="4">
                  <c:v>4.957088122605363</c:v>
                </c:pt>
                <c:pt idx="5">
                  <c:v>6.04654010160314</c:v>
                </c:pt>
                <c:pt idx="6">
                  <c:v>5.385489482329406</c:v>
                </c:pt>
                <c:pt idx="7">
                  <c:v>6.31939838030413</c:v>
                </c:pt>
                <c:pt idx="8">
                  <c:v>6.80372515904225</c:v>
                </c:pt>
                <c:pt idx="9">
                  <c:v>7.145167870877014</c:v>
                </c:pt>
                <c:pt idx="10">
                  <c:v>7.552436365148427</c:v>
                </c:pt>
                <c:pt idx="11">
                  <c:v>8.200564601199161</c:v>
                </c:pt>
                <c:pt idx="12">
                  <c:v>9.021708280056684</c:v>
                </c:pt>
                <c:pt idx="13">
                  <c:v>8.89964656562939</c:v>
                </c:pt>
                <c:pt idx="14">
                  <c:v>7.647623092503051</c:v>
                </c:pt>
                <c:pt idx="15">
                  <c:v>7.454920399300785</c:v>
                </c:pt>
                <c:pt idx="16">
                  <c:v>7.397474882410917</c:v>
                </c:pt>
                <c:pt idx="17">
                  <c:v>7.07830293523392</c:v>
                </c:pt>
                <c:pt idx="18">
                  <c:v>6.935063574568715</c:v>
                </c:pt>
                <c:pt idx="19">
                  <c:v>7.338142115575686</c:v>
                </c:pt>
                <c:pt idx="20">
                  <c:v>7.765376184852851</c:v>
                </c:pt>
                <c:pt idx="21">
                  <c:v>8.221807904845464</c:v>
                </c:pt>
                <c:pt idx="22">
                  <c:v>8.286462817373166</c:v>
                </c:pt>
                <c:pt idx="23">
                  <c:v>8.604368722746118</c:v>
                </c:pt>
                <c:pt idx="24">
                  <c:v>8.750699768760321</c:v>
                </c:pt>
                <c:pt idx="25">
                  <c:v>8.916345452813205</c:v>
                </c:pt>
                <c:pt idx="26">
                  <c:v>8.982133484785302</c:v>
                </c:pt>
                <c:pt idx="27">
                  <c:v>9.11061364090129</c:v>
                </c:pt>
                <c:pt idx="28">
                  <c:v>9.49477140258435</c:v>
                </c:pt>
                <c:pt idx="29">
                  <c:v>9.619327637701851</c:v>
                </c:pt>
                <c:pt idx="30">
                  <c:v>9.550349002910831</c:v>
                </c:pt>
                <c:pt idx="31">
                  <c:v>10.02433794151566</c:v>
                </c:pt>
                <c:pt idx="32">
                  <c:v>10.93739938791198</c:v>
                </c:pt>
                <c:pt idx="33">
                  <c:v>10.60265473912741</c:v>
                </c:pt>
                <c:pt idx="34">
                  <c:v>10.71666237452726</c:v>
                </c:pt>
                <c:pt idx="35">
                  <c:v>10.30921126874676</c:v>
                </c:pt>
                <c:pt idx="36">
                  <c:v>9.290218433993914</c:v>
                </c:pt>
                <c:pt idx="37">
                  <c:v>8.357088208340984</c:v>
                </c:pt>
                <c:pt idx="38">
                  <c:v>8.602568076492463</c:v>
                </c:pt>
                <c:pt idx="39">
                  <c:v>8.364748257182423</c:v>
                </c:pt>
                <c:pt idx="40">
                  <c:v>6.981618551301676</c:v>
                </c:pt>
                <c:pt idx="41">
                  <c:v>5.869828810618698</c:v>
                </c:pt>
                <c:pt idx="42">
                  <c:v>6.256005196007163</c:v>
                </c:pt>
                <c:pt idx="43">
                  <c:v>6.36588917856811</c:v>
                </c:pt>
                <c:pt idx="44">
                  <c:v>6.305187615789971</c:v>
                </c:pt>
                <c:pt idx="45">
                  <c:v>6.650096811588797</c:v>
                </c:pt>
                <c:pt idx="46">
                  <c:v>6.23511460869567</c:v>
                </c:pt>
                <c:pt idx="47">
                  <c:v>5.494100339180825</c:v>
                </c:pt>
                <c:pt idx="48">
                  <c:v>5.702537924347104</c:v>
                </c:pt>
                <c:pt idx="49">
                  <c:v>5.872212185796373</c:v>
                </c:pt>
                <c:pt idx="50">
                  <c:v>5.991529240507808</c:v>
                </c:pt>
                <c:pt idx="51">
                  <c:v>6.141994677747137</c:v>
                </c:pt>
                <c:pt idx="52">
                  <c:v>6.148670728177257</c:v>
                </c:pt>
                <c:pt idx="53">
                  <c:v>5.992737630466838</c:v>
                </c:pt>
                <c:pt idx="54">
                  <c:v>6.284205859365077</c:v>
                </c:pt>
                <c:pt idx="55">
                  <c:v>7.349727430393127</c:v>
                </c:pt>
                <c:pt idx="56">
                  <c:v>7.741463368760363</c:v>
                </c:pt>
                <c:pt idx="57">
                  <c:v>7.914432423239024</c:v>
                </c:pt>
                <c:pt idx="58">
                  <c:v>8.270774613811944</c:v>
                </c:pt>
                <c:pt idx="59">
                  <c:v>8.881954350927248</c:v>
                </c:pt>
                <c:pt idx="60">
                  <c:v>9.8777275581392</c:v>
                </c:pt>
                <c:pt idx="61">
                  <c:v>10.27624024342057</c:v>
                </c:pt>
                <c:pt idx="62">
                  <c:v>7.524897655784566</c:v>
                </c:pt>
                <c:pt idx="63">
                  <c:v>7.706619234507387</c:v>
                </c:pt>
                <c:pt idx="64">
                  <c:v>7.224809224852483</c:v>
                </c:pt>
                <c:pt idx="65">
                  <c:v>7.281573958063066</c:v>
                </c:pt>
                <c:pt idx="66">
                  <c:v>7.21160515189619</c:v>
                </c:pt>
                <c:pt idx="67">
                  <c:v>7.169571025047555</c:v>
                </c:pt>
                <c:pt idx="68">
                  <c:v>7.533220001562533</c:v>
                </c:pt>
                <c:pt idx="69">
                  <c:v>6.76275001712033</c:v>
                </c:pt>
                <c:pt idx="70">
                  <c:v>5.857811924131266</c:v>
                </c:pt>
                <c:pt idx="71">
                  <c:v>4.351351348744526</c:v>
                </c:pt>
                <c:pt idx="72">
                  <c:v>3.765629973000782</c:v>
                </c:pt>
                <c:pt idx="73">
                  <c:v>4.580003067191754</c:v>
                </c:pt>
                <c:pt idx="74">
                  <c:v>4.425418103140166</c:v>
                </c:pt>
                <c:pt idx="75">
                  <c:v>4.468414687325949</c:v>
                </c:pt>
                <c:pt idx="76">
                  <c:v>3.84640222801152</c:v>
                </c:pt>
                <c:pt idx="77">
                  <c:v>3.061687977862206</c:v>
                </c:pt>
                <c:pt idx="78">
                  <c:v>3.496424272782446</c:v>
                </c:pt>
                <c:pt idx="79">
                  <c:v>3.334606282213148</c:v>
                </c:pt>
                <c:pt idx="80">
                  <c:v>4.102567744266939</c:v>
                </c:pt>
                <c:pt idx="81" formatCode="0.00">
                  <c:v>4.001263</c:v>
                </c:pt>
              </c:numCache>
            </c:numRef>
          </c:val>
          <c:smooth val="0"/>
        </c:ser>
        <c:dLbls>
          <c:showLegendKey val="0"/>
          <c:showVal val="0"/>
          <c:showCatName val="0"/>
          <c:showSerName val="0"/>
          <c:showPercent val="0"/>
          <c:showBubbleSize val="0"/>
        </c:dLbls>
        <c:marker val="1"/>
        <c:smooth val="0"/>
        <c:axId val="2102357880"/>
        <c:axId val="2131469304"/>
      </c:lineChart>
      <c:dateAx>
        <c:axId val="2102357880"/>
        <c:scaling>
          <c:orientation val="minMax"/>
          <c:max val="42309.0"/>
          <c:min val="41640.0"/>
        </c:scaling>
        <c:delete val="0"/>
        <c:axPos val="b"/>
        <c:numFmt formatCode="[$-409]mmm\-yy;@" sourceLinked="0"/>
        <c:majorTickMark val="out"/>
        <c:minorTickMark val="none"/>
        <c:tickLblPos val="nextTo"/>
        <c:txPr>
          <a:bodyPr/>
          <a:lstStyle/>
          <a:p>
            <a:pPr>
              <a:defRPr sz="1400" baseline="0"/>
            </a:pPr>
            <a:endParaRPr lang="es-ES"/>
          </a:p>
        </c:txPr>
        <c:crossAx val="2131469304"/>
        <c:crosses val="autoZero"/>
        <c:auto val="1"/>
        <c:lblOffset val="100"/>
        <c:baseTimeUnit val="months"/>
        <c:majorUnit val="2.0"/>
        <c:majorTimeUnit val="months"/>
      </c:dateAx>
      <c:valAx>
        <c:axId val="2131469304"/>
        <c:scaling>
          <c:orientation val="minMax"/>
        </c:scaling>
        <c:delete val="0"/>
        <c:axPos val="l"/>
        <c:majorGridlines/>
        <c:title>
          <c:tx>
            <c:rich>
              <a:bodyPr rot="-5400000" vert="horz"/>
              <a:lstStyle/>
              <a:p>
                <a:pPr>
                  <a:defRPr sz="1400" baseline="0"/>
                </a:pPr>
                <a:r>
                  <a:rPr lang="en-US" sz="1400" b="0" i="0" u="none" strike="noStrike" kern="1200" baseline="0" dirty="0" smtClean="0">
                    <a:solidFill>
                      <a:sysClr val="windowText" lastClr="000000"/>
                    </a:solidFill>
                    <a:latin typeface="+mn-lt"/>
                    <a:ea typeface="+mn-ea"/>
                    <a:cs typeface="+mn-cs"/>
                  </a:rPr>
                  <a:t>MXN</a:t>
                </a:r>
                <a:r>
                  <a:rPr lang="en-US" sz="1400" b="0" baseline="0" dirty="0" smtClean="0"/>
                  <a:t>/liter </a:t>
                </a:r>
                <a:r>
                  <a:rPr lang="en-US" sz="1400" b="0" baseline="0" dirty="0"/>
                  <a:t>or kg</a:t>
                </a:r>
              </a:p>
            </c:rich>
          </c:tx>
          <c:layout>
            <c:manualLayout>
              <c:xMode val="edge"/>
              <c:yMode val="edge"/>
              <c:x val="0.000214011710074705"/>
              <c:y val="0.259550283487291"/>
            </c:manualLayout>
          </c:layout>
          <c:overlay val="0"/>
        </c:title>
        <c:numFmt formatCode="#,##0" sourceLinked="0"/>
        <c:majorTickMark val="out"/>
        <c:minorTickMark val="none"/>
        <c:tickLblPos val="nextTo"/>
        <c:txPr>
          <a:bodyPr/>
          <a:lstStyle/>
          <a:p>
            <a:pPr>
              <a:defRPr sz="1400" baseline="0"/>
            </a:pPr>
            <a:endParaRPr lang="es-ES"/>
          </a:p>
        </c:txPr>
        <c:crossAx val="2102357880"/>
        <c:crosses val="autoZero"/>
        <c:crossBetween val="between"/>
      </c:valAx>
      <c:spPr>
        <a:ln>
          <a:noFill/>
        </a:ln>
      </c:spPr>
    </c:plotArea>
    <c:legend>
      <c:legendPos val="r"/>
      <c:layout>
        <c:manualLayout>
          <c:xMode val="edge"/>
          <c:yMode val="edge"/>
          <c:x val="0.449676584041369"/>
          <c:y val="0.036326181036597"/>
          <c:w val="0.550323415958631"/>
          <c:h val="0.148728151571272"/>
        </c:manualLayout>
      </c:layout>
      <c:overlay val="0"/>
      <c:spPr>
        <a:solidFill>
          <a:schemeClr val="bg1"/>
        </a:solidFill>
      </c:spPr>
      <c:txPr>
        <a:bodyPr/>
        <a:lstStyle/>
        <a:p>
          <a:pPr>
            <a:defRPr sz="1400" baseline="0">
              <a:latin typeface="Calibri" panose="020F0502020204030204" pitchFamily="34" charset="0"/>
            </a:defRPr>
          </a:pPr>
          <a:endParaRPr lang="es-E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483834598094"/>
          <c:y val="0.045408508281545"/>
          <c:w val="0.774240914653352"/>
          <c:h val="0.84930556193029"/>
        </c:manualLayout>
      </c:layout>
      <c:scatterChart>
        <c:scatterStyle val="lineMarker"/>
        <c:varyColors val="0"/>
        <c:ser>
          <c:idx val="0"/>
          <c:order val="0"/>
          <c:tx>
            <c:strRef>
              <c:f>Sheet1!$B$1</c:f>
              <c:strCache>
                <c:ptCount val="1"/>
                <c:pt idx="0">
                  <c:v>Gasoline, R$/liter</c:v>
                </c:pt>
              </c:strCache>
            </c:strRef>
          </c:tx>
          <c:spPr>
            <a:ln w="28575" cap="rnd">
              <a:solidFill>
                <a:srgbClr val="0000FF"/>
              </a:solidFill>
              <a:round/>
            </a:ln>
            <a:effectLst/>
          </c:spPr>
          <c:marker>
            <c:symbol val="circle"/>
            <c:size val="5"/>
            <c:spPr>
              <a:noFill/>
              <a:ln w="9525">
                <a:noFill/>
              </a:ln>
              <a:effectLst/>
            </c:spPr>
          </c:marker>
          <c:xVal>
            <c:numRef>
              <c:f>Sheet1!$A$2:$A$144</c:f>
              <c:numCache>
                <c:formatCode>m/d/yyyy</c:formatCode>
                <c:ptCount val="143"/>
                <c:pt idx="0">
                  <c:v>41274.0</c:v>
                </c:pt>
                <c:pt idx="1">
                  <c:v>41281.0</c:v>
                </c:pt>
                <c:pt idx="2">
                  <c:v>41288.0</c:v>
                </c:pt>
                <c:pt idx="3">
                  <c:v>41295.0</c:v>
                </c:pt>
                <c:pt idx="4">
                  <c:v>41302.0</c:v>
                </c:pt>
                <c:pt idx="5">
                  <c:v>41309.0</c:v>
                </c:pt>
                <c:pt idx="6">
                  <c:v>41316.0</c:v>
                </c:pt>
                <c:pt idx="7">
                  <c:v>41323.0</c:v>
                </c:pt>
                <c:pt idx="8">
                  <c:v>41330.0</c:v>
                </c:pt>
                <c:pt idx="9">
                  <c:v>41337.0</c:v>
                </c:pt>
                <c:pt idx="10">
                  <c:v>41344.0</c:v>
                </c:pt>
                <c:pt idx="11">
                  <c:v>41351.0</c:v>
                </c:pt>
                <c:pt idx="12">
                  <c:v>41358.0</c:v>
                </c:pt>
                <c:pt idx="13">
                  <c:v>41365.0</c:v>
                </c:pt>
                <c:pt idx="14">
                  <c:v>41372.0</c:v>
                </c:pt>
                <c:pt idx="15">
                  <c:v>41379.0</c:v>
                </c:pt>
                <c:pt idx="16">
                  <c:v>41386.0</c:v>
                </c:pt>
                <c:pt idx="17">
                  <c:v>41393.0</c:v>
                </c:pt>
                <c:pt idx="18">
                  <c:v>41400.0</c:v>
                </c:pt>
                <c:pt idx="19">
                  <c:v>41407.0</c:v>
                </c:pt>
                <c:pt idx="20">
                  <c:v>41414.0</c:v>
                </c:pt>
                <c:pt idx="21">
                  <c:v>41421.0</c:v>
                </c:pt>
                <c:pt idx="22">
                  <c:v>41428.0</c:v>
                </c:pt>
                <c:pt idx="23">
                  <c:v>41435.0</c:v>
                </c:pt>
                <c:pt idx="24">
                  <c:v>41442.0</c:v>
                </c:pt>
                <c:pt idx="25">
                  <c:v>41449.0</c:v>
                </c:pt>
                <c:pt idx="26">
                  <c:v>41456.0</c:v>
                </c:pt>
                <c:pt idx="27">
                  <c:v>41463.0</c:v>
                </c:pt>
                <c:pt idx="28">
                  <c:v>41470.0</c:v>
                </c:pt>
                <c:pt idx="29">
                  <c:v>41477.0</c:v>
                </c:pt>
                <c:pt idx="30">
                  <c:v>41484.0</c:v>
                </c:pt>
                <c:pt idx="31">
                  <c:v>41491.0</c:v>
                </c:pt>
                <c:pt idx="32">
                  <c:v>41498.0</c:v>
                </c:pt>
                <c:pt idx="33">
                  <c:v>41505.0</c:v>
                </c:pt>
                <c:pt idx="34">
                  <c:v>41512.0</c:v>
                </c:pt>
                <c:pt idx="35">
                  <c:v>41519.0</c:v>
                </c:pt>
                <c:pt idx="36">
                  <c:v>41526.0</c:v>
                </c:pt>
                <c:pt idx="37">
                  <c:v>41533.0</c:v>
                </c:pt>
                <c:pt idx="38">
                  <c:v>41540.0</c:v>
                </c:pt>
                <c:pt idx="39">
                  <c:v>41547.0</c:v>
                </c:pt>
                <c:pt idx="40">
                  <c:v>41554.0</c:v>
                </c:pt>
                <c:pt idx="41">
                  <c:v>41561.0</c:v>
                </c:pt>
                <c:pt idx="42">
                  <c:v>41568.0</c:v>
                </c:pt>
                <c:pt idx="43">
                  <c:v>41575.0</c:v>
                </c:pt>
                <c:pt idx="44">
                  <c:v>41582.0</c:v>
                </c:pt>
                <c:pt idx="45">
                  <c:v>41589.0</c:v>
                </c:pt>
                <c:pt idx="46">
                  <c:v>41596.0</c:v>
                </c:pt>
                <c:pt idx="47">
                  <c:v>41603.0</c:v>
                </c:pt>
                <c:pt idx="48">
                  <c:v>41610.0</c:v>
                </c:pt>
                <c:pt idx="49">
                  <c:v>41617.0</c:v>
                </c:pt>
                <c:pt idx="50">
                  <c:v>41624.0</c:v>
                </c:pt>
                <c:pt idx="51">
                  <c:v>41631.0</c:v>
                </c:pt>
                <c:pt idx="52">
                  <c:v>41638.0</c:v>
                </c:pt>
                <c:pt idx="53">
                  <c:v>41645.0</c:v>
                </c:pt>
                <c:pt idx="54">
                  <c:v>41652.0</c:v>
                </c:pt>
                <c:pt idx="55">
                  <c:v>41659.0</c:v>
                </c:pt>
                <c:pt idx="56">
                  <c:v>41666.0</c:v>
                </c:pt>
                <c:pt idx="57">
                  <c:v>41673.0</c:v>
                </c:pt>
                <c:pt idx="58">
                  <c:v>41680.0</c:v>
                </c:pt>
                <c:pt idx="59">
                  <c:v>41687.0</c:v>
                </c:pt>
                <c:pt idx="60">
                  <c:v>41694.0</c:v>
                </c:pt>
                <c:pt idx="61">
                  <c:v>41701.0</c:v>
                </c:pt>
                <c:pt idx="62">
                  <c:v>41708.0</c:v>
                </c:pt>
                <c:pt idx="63">
                  <c:v>41715.0</c:v>
                </c:pt>
                <c:pt idx="64">
                  <c:v>41722.0</c:v>
                </c:pt>
                <c:pt idx="65">
                  <c:v>41729.0</c:v>
                </c:pt>
                <c:pt idx="66">
                  <c:v>41736.0</c:v>
                </c:pt>
                <c:pt idx="67">
                  <c:v>41743.0</c:v>
                </c:pt>
                <c:pt idx="68">
                  <c:v>41750.0</c:v>
                </c:pt>
                <c:pt idx="69">
                  <c:v>41757.0</c:v>
                </c:pt>
                <c:pt idx="70">
                  <c:v>41764.0</c:v>
                </c:pt>
                <c:pt idx="71">
                  <c:v>41771.0</c:v>
                </c:pt>
                <c:pt idx="72">
                  <c:v>41778.0</c:v>
                </c:pt>
                <c:pt idx="73">
                  <c:v>41785.0</c:v>
                </c:pt>
                <c:pt idx="74">
                  <c:v>41792.0</c:v>
                </c:pt>
                <c:pt idx="75">
                  <c:v>41799.0</c:v>
                </c:pt>
                <c:pt idx="76">
                  <c:v>41806.0</c:v>
                </c:pt>
                <c:pt idx="77">
                  <c:v>41813.0</c:v>
                </c:pt>
                <c:pt idx="78">
                  <c:v>41820.0</c:v>
                </c:pt>
                <c:pt idx="79">
                  <c:v>41827.0</c:v>
                </c:pt>
                <c:pt idx="80">
                  <c:v>41834.0</c:v>
                </c:pt>
                <c:pt idx="81">
                  <c:v>41841.0</c:v>
                </c:pt>
                <c:pt idx="82">
                  <c:v>41848.0</c:v>
                </c:pt>
                <c:pt idx="83">
                  <c:v>41855.0</c:v>
                </c:pt>
                <c:pt idx="84">
                  <c:v>41862.0</c:v>
                </c:pt>
                <c:pt idx="85">
                  <c:v>41869.0</c:v>
                </c:pt>
                <c:pt idx="86">
                  <c:v>41876.0</c:v>
                </c:pt>
                <c:pt idx="87">
                  <c:v>41883.0</c:v>
                </c:pt>
                <c:pt idx="88">
                  <c:v>41890.0</c:v>
                </c:pt>
                <c:pt idx="89">
                  <c:v>41897.0</c:v>
                </c:pt>
                <c:pt idx="90">
                  <c:v>41904.0</c:v>
                </c:pt>
                <c:pt idx="91">
                  <c:v>41911.0</c:v>
                </c:pt>
                <c:pt idx="92">
                  <c:v>41918.0</c:v>
                </c:pt>
                <c:pt idx="93">
                  <c:v>41925.0</c:v>
                </c:pt>
                <c:pt idx="94">
                  <c:v>41932.0</c:v>
                </c:pt>
                <c:pt idx="95">
                  <c:v>41939.0</c:v>
                </c:pt>
                <c:pt idx="96">
                  <c:v>41946.0</c:v>
                </c:pt>
                <c:pt idx="97">
                  <c:v>41953.0</c:v>
                </c:pt>
                <c:pt idx="98">
                  <c:v>41960.0</c:v>
                </c:pt>
                <c:pt idx="99">
                  <c:v>41967.0</c:v>
                </c:pt>
                <c:pt idx="100">
                  <c:v>41974.0</c:v>
                </c:pt>
                <c:pt idx="101">
                  <c:v>41981.0</c:v>
                </c:pt>
                <c:pt idx="102">
                  <c:v>41988.0</c:v>
                </c:pt>
                <c:pt idx="103">
                  <c:v>41995.0</c:v>
                </c:pt>
                <c:pt idx="104">
                  <c:v>42002.0</c:v>
                </c:pt>
                <c:pt idx="105">
                  <c:v>42009.0</c:v>
                </c:pt>
                <c:pt idx="106">
                  <c:v>42016.0</c:v>
                </c:pt>
                <c:pt idx="107">
                  <c:v>42023.0</c:v>
                </c:pt>
                <c:pt idx="108">
                  <c:v>42030.0</c:v>
                </c:pt>
                <c:pt idx="109">
                  <c:v>42037.0</c:v>
                </c:pt>
                <c:pt idx="110">
                  <c:v>42044.0</c:v>
                </c:pt>
                <c:pt idx="111">
                  <c:v>42051.0</c:v>
                </c:pt>
                <c:pt idx="112">
                  <c:v>42058.0</c:v>
                </c:pt>
                <c:pt idx="113">
                  <c:v>42065.0</c:v>
                </c:pt>
                <c:pt idx="114">
                  <c:v>42072.0</c:v>
                </c:pt>
                <c:pt idx="115">
                  <c:v>42079.0</c:v>
                </c:pt>
                <c:pt idx="116">
                  <c:v>42086.0</c:v>
                </c:pt>
                <c:pt idx="117">
                  <c:v>42093.0</c:v>
                </c:pt>
                <c:pt idx="118">
                  <c:v>42100.0</c:v>
                </c:pt>
                <c:pt idx="119">
                  <c:v>42107.0</c:v>
                </c:pt>
                <c:pt idx="120">
                  <c:v>42114.0</c:v>
                </c:pt>
                <c:pt idx="121">
                  <c:v>42121.0</c:v>
                </c:pt>
                <c:pt idx="122">
                  <c:v>42128.0</c:v>
                </c:pt>
                <c:pt idx="123">
                  <c:v>42135.0</c:v>
                </c:pt>
                <c:pt idx="124">
                  <c:v>42142.0</c:v>
                </c:pt>
                <c:pt idx="125">
                  <c:v>42149.0</c:v>
                </c:pt>
                <c:pt idx="126">
                  <c:v>42156.0</c:v>
                </c:pt>
                <c:pt idx="127">
                  <c:v>42163.0</c:v>
                </c:pt>
                <c:pt idx="128">
                  <c:v>42170.0</c:v>
                </c:pt>
                <c:pt idx="129">
                  <c:v>42177.0</c:v>
                </c:pt>
                <c:pt idx="130">
                  <c:v>42184.0</c:v>
                </c:pt>
                <c:pt idx="131">
                  <c:v>42191.0</c:v>
                </c:pt>
                <c:pt idx="132">
                  <c:v>42198.0</c:v>
                </c:pt>
                <c:pt idx="133">
                  <c:v>42205.0</c:v>
                </c:pt>
                <c:pt idx="134">
                  <c:v>42212.0</c:v>
                </c:pt>
                <c:pt idx="135">
                  <c:v>42219.0</c:v>
                </c:pt>
                <c:pt idx="136">
                  <c:v>42226.0</c:v>
                </c:pt>
                <c:pt idx="137">
                  <c:v>42233.0</c:v>
                </c:pt>
                <c:pt idx="138">
                  <c:v>42240.0</c:v>
                </c:pt>
                <c:pt idx="139">
                  <c:v>42247.0</c:v>
                </c:pt>
                <c:pt idx="140">
                  <c:v>42254.0</c:v>
                </c:pt>
                <c:pt idx="141">
                  <c:v>42261.0</c:v>
                </c:pt>
                <c:pt idx="142">
                  <c:v>42268.0</c:v>
                </c:pt>
              </c:numCache>
            </c:numRef>
          </c:xVal>
          <c:yVal>
            <c:numRef>
              <c:f>Sheet1!$B$2:$B$144</c:f>
              <c:numCache>
                <c:formatCode>####0.00000</c:formatCode>
                <c:ptCount val="143"/>
                <c:pt idx="0">
                  <c:v>1.51786</c:v>
                </c:pt>
                <c:pt idx="1">
                  <c:v>1.51595</c:v>
                </c:pt>
                <c:pt idx="2">
                  <c:v>1.5156</c:v>
                </c:pt>
                <c:pt idx="3">
                  <c:v>1.51786</c:v>
                </c:pt>
                <c:pt idx="4">
                  <c:v>1.57146</c:v>
                </c:pt>
                <c:pt idx="5">
                  <c:v>1.59957</c:v>
                </c:pt>
                <c:pt idx="6">
                  <c:v>1.60008</c:v>
                </c:pt>
                <c:pt idx="7">
                  <c:v>1.59944</c:v>
                </c:pt>
                <c:pt idx="8">
                  <c:v>1.60262</c:v>
                </c:pt>
                <c:pt idx="9">
                  <c:v>1.60016</c:v>
                </c:pt>
                <c:pt idx="10">
                  <c:v>1.60138</c:v>
                </c:pt>
                <c:pt idx="11">
                  <c:v>1.60227</c:v>
                </c:pt>
                <c:pt idx="12">
                  <c:v>1.60048</c:v>
                </c:pt>
                <c:pt idx="13">
                  <c:v>1.60121</c:v>
                </c:pt>
                <c:pt idx="14">
                  <c:v>1.6026</c:v>
                </c:pt>
                <c:pt idx="15">
                  <c:v>1.60326</c:v>
                </c:pt>
                <c:pt idx="16">
                  <c:v>1.59759</c:v>
                </c:pt>
                <c:pt idx="17">
                  <c:v>1.60313</c:v>
                </c:pt>
                <c:pt idx="18">
                  <c:v>1.5978</c:v>
                </c:pt>
                <c:pt idx="19">
                  <c:v>1.60218</c:v>
                </c:pt>
                <c:pt idx="20">
                  <c:v>1.608</c:v>
                </c:pt>
                <c:pt idx="21">
                  <c:v>1.60737</c:v>
                </c:pt>
                <c:pt idx="22">
                  <c:v>1.60421</c:v>
                </c:pt>
                <c:pt idx="23">
                  <c:v>1.60657</c:v>
                </c:pt>
                <c:pt idx="24">
                  <c:v>1.60349</c:v>
                </c:pt>
                <c:pt idx="25">
                  <c:v>1.60533</c:v>
                </c:pt>
                <c:pt idx="26">
                  <c:v>1.60328</c:v>
                </c:pt>
                <c:pt idx="27">
                  <c:v>1.60473</c:v>
                </c:pt>
                <c:pt idx="28">
                  <c:v>1.60457</c:v>
                </c:pt>
                <c:pt idx="29">
                  <c:v>1.60529</c:v>
                </c:pt>
                <c:pt idx="30">
                  <c:v>1.60758</c:v>
                </c:pt>
                <c:pt idx="31">
                  <c:v>1.61098</c:v>
                </c:pt>
                <c:pt idx="32">
                  <c:v>1.60623</c:v>
                </c:pt>
                <c:pt idx="33">
                  <c:v>1.60613</c:v>
                </c:pt>
                <c:pt idx="34">
                  <c:v>1.61384</c:v>
                </c:pt>
                <c:pt idx="35">
                  <c:v>1.60643</c:v>
                </c:pt>
                <c:pt idx="36">
                  <c:v>1.61011</c:v>
                </c:pt>
                <c:pt idx="37">
                  <c:v>1.608</c:v>
                </c:pt>
                <c:pt idx="38">
                  <c:v>1.60803</c:v>
                </c:pt>
                <c:pt idx="39">
                  <c:v>1.60664</c:v>
                </c:pt>
                <c:pt idx="40">
                  <c:v>1.60657</c:v>
                </c:pt>
                <c:pt idx="41">
                  <c:v>1.6059</c:v>
                </c:pt>
                <c:pt idx="42">
                  <c:v>1.60377</c:v>
                </c:pt>
                <c:pt idx="43">
                  <c:v>1.60798</c:v>
                </c:pt>
                <c:pt idx="44">
                  <c:v>1.60175</c:v>
                </c:pt>
                <c:pt idx="45">
                  <c:v>1.60509</c:v>
                </c:pt>
                <c:pt idx="46">
                  <c:v>1.60481</c:v>
                </c:pt>
                <c:pt idx="47">
                  <c:v>1.61305</c:v>
                </c:pt>
                <c:pt idx="48">
                  <c:v>1.65825</c:v>
                </c:pt>
                <c:pt idx="49">
                  <c:v>1.65749</c:v>
                </c:pt>
                <c:pt idx="50">
                  <c:v>1.66074</c:v>
                </c:pt>
                <c:pt idx="51">
                  <c:v>1.65448</c:v>
                </c:pt>
                <c:pt idx="52">
                  <c:v>1.66121</c:v>
                </c:pt>
                <c:pt idx="53">
                  <c:v>1.65686</c:v>
                </c:pt>
                <c:pt idx="54">
                  <c:v>1.65758</c:v>
                </c:pt>
                <c:pt idx="55">
                  <c:v>1.65449</c:v>
                </c:pt>
                <c:pt idx="56">
                  <c:v>1.66161</c:v>
                </c:pt>
                <c:pt idx="57">
                  <c:v>1.6648</c:v>
                </c:pt>
                <c:pt idx="58">
                  <c:v>1.66212</c:v>
                </c:pt>
                <c:pt idx="59">
                  <c:v>1.67088</c:v>
                </c:pt>
                <c:pt idx="60">
                  <c:v>1.66806</c:v>
                </c:pt>
                <c:pt idx="61">
                  <c:v>1.65624</c:v>
                </c:pt>
                <c:pt idx="62">
                  <c:v>1.65948</c:v>
                </c:pt>
                <c:pt idx="63">
                  <c:v>1.66108</c:v>
                </c:pt>
                <c:pt idx="64">
                  <c:v>1.66391</c:v>
                </c:pt>
                <c:pt idx="65">
                  <c:v>1.67722</c:v>
                </c:pt>
                <c:pt idx="66">
                  <c:v>1.65753</c:v>
                </c:pt>
                <c:pt idx="67">
                  <c:v>1.66264</c:v>
                </c:pt>
                <c:pt idx="68">
                  <c:v>1.66923</c:v>
                </c:pt>
                <c:pt idx="69">
                  <c:v>1.69349</c:v>
                </c:pt>
                <c:pt idx="70">
                  <c:v>1.68732</c:v>
                </c:pt>
                <c:pt idx="71">
                  <c:v>1.68462</c:v>
                </c:pt>
                <c:pt idx="72">
                  <c:v>1.67364</c:v>
                </c:pt>
                <c:pt idx="73">
                  <c:v>1.66855</c:v>
                </c:pt>
                <c:pt idx="74">
                  <c:v>1.66887</c:v>
                </c:pt>
                <c:pt idx="75">
                  <c:v>1.65905</c:v>
                </c:pt>
                <c:pt idx="76">
                  <c:v>1.66253</c:v>
                </c:pt>
                <c:pt idx="77">
                  <c:v>1.67259</c:v>
                </c:pt>
                <c:pt idx="78">
                  <c:v>1.66676</c:v>
                </c:pt>
                <c:pt idx="79">
                  <c:v>1.67453</c:v>
                </c:pt>
                <c:pt idx="80">
                  <c:v>1.669</c:v>
                </c:pt>
                <c:pt idx="81">
                  <c:v>1.6719</c:v>
                </c:pt>
                <c:pt idx="82">
                  <c:v>1.66824</c:v>
                </c:pt>
                <c:pt idx="83">
                  <c:v>1.67033</c:v>
                </c:pt>
                <c:pt idx="84">
                  <c:v>1.65779</c:v>
                </c:pt>
                <c:pt idx="85">
                  <c:v>1.66849</c:v>
                </c:pt>
                <c:pt idx="86">
                  <c:v>1.66991</c:v>
                </c:pt>
                <c:pt idx="87">
                  <c:v>1.67625</c:v>
                </c:pt>
                <c:pt idx="88">
                  <c:v>1.66936</c:v>
                </c:pt>
                <c:pt idx="89">
                  <c:v>1.67334</c:v>
                </c:pt>
                <c:pt idx="90">
                  <c:v>1.67424</c:v>
                </c:pt>
                <c:pt idx="91">
                  <c:v>1.67326</c:v>
                </c:pt>
                <c:pt idx="92">
                  <c:v>1.66967</c:v>
                </c:pt>
                <c:pt idx="93">
                  <c:v>1.67432</c:v>
                </c:pt>
                <c:pt idx="94">
                  <c:v>1.66716</c:v>
                </c:pt>
                <c:pt idx="95">
                  <c:v>1.67447</c:v>
                </c:pt>
                <c:pt idx="96">
                  <c:v>1.67982</c:v>
                </c:pt>
                <c:pt idx="97">
                  <c:v>1.70913</c:v>
                </c:pt>
                <c:pt idx="98">
                  <c:v>1.69265</c:v>
                </c:pt>
                <c:pt idx="99">
                  <c:v>1.7018</c:v>
                </c:pt>
                <c:pt idx="100">
                  <c:v>1.70918</c:v>
                </c:pt>
                <c:pt idx="101">
                  <c:v>1.6943</c:v>
                </c:pt>
                <c:pt idx="102">
                  <c:v>1.71195</c:v>
                </c:pt>
                <c:pt idx="103">
                  <c:v>1.71301</c:v>
                </c:pt>
                <c:pt idx="104">
                  <c:v>1.68225</c:v>
                </c:pt>
                <c:pt idx="105">
                  <c:v>1.70718</c:v>
                </c:pt>
                <c:pt idx="106">
                  <c:v>1.70361</c:v>
                </c:pt>
                <c:pt idx="107">
                  <c:v>1.70554</c:v>
                </c:pt>
                <c:pt idx="108">
                  <c:v>1.72943</c:v>
                </c:pt>
                <c:pt idx="109">
                  <c:v>1.92136</c:v>
                </c:pt>
                <c:pt idx="110">
                  <c:v>1.91879</c:v>
                </c:pt>
                <c:pt idx="111">
                  <c:v>1.92451</c:v>
                </c:pt>
                <c:pt idx="112">
                  <c:v>1.92731</c:v>
                </c:pt>
                <c:pt idx="113">
                  <c:v>1.93727</c:v>
                </c:pt>
                <c:pt idx="114">
                  <c:v>1.93946</c:v>
                </c:pt>
                <c:pt idx="115">
                  <c:v>1.91888</c:v>
                </c:pt>
                <c:pt idx="116">
                  <c:v>1.92439</c:v>
                </c:pt>
                <c:pt idx="117">
                  <c:v>1.93028</c:v>
                </c:pt>
                <c:pt idx="118">
                  <c:v>1.92925</c:v>
                </c:pt>
                <c:pt idx="119">
                  <c:v>1.92626</c:v>
                </c:pt>
                <c:pt idx="120">
                  <c:v>1.92723</c:v>
                </c:pt>
                <c:pt idx="121">
                  <c:v>1.93479</c:v>
                </c:pt>
                <c:pt idx="122">
                  <c:v>1.92069</c:v>
                </c:pt>
                <c:pt idx="123">
                  <c:v>1.92438</c:v>
                </c:pt>
                <c:pt idx="124">
                  <c:v>1.93578</c:v>
                </c:pt>
                <c:pt idx="125">
                  <c:v>1.93077</c:v>
                </c:pt>
                <c:pt idx="126">
                  <c:v>1.92365</c:v>
                </c:pt>
                <c:pt idx="127">
                  <c:v>1.929729999999999</c:v>
                </c:pt>
                <c:pt idx="128">
                  <c:v>1.93459</c:v>
                </c:pt>
                <c:pt idx="129">
                  <c:v>1.93281</c:v>
                </c:pt>
                <c:pt idx="130">
                  <c:v>1.92756</c:v>
                </c:pt>
                <c:pt idx="131">
                  <c:v>1.93453</c:v>
                </c:pt>
                <c:pt idx="132">
                  <c:v>1.92953</c:v>
                </c:pt>
                <c:pt idx="133">
                  <c:v>1.9405</c:v>
                </c:pt>
                <c:pt idx="134">
                  <c:v>1.93502</c:v>
                </c:pt>
                <c:pt idx="135">
                  <c:v>1.943829999999999</c:v>
                </c:pt>
                <c:pt idx="136">
                  <c:v>1.93608</c:v>
                </c:pt>
                <c:pt idx="137">
                  <c:v>1.94369</c:v>
                </c:pt>
                <c:pt idx="138">
                  <c:v>1.94258</c:v>
                </c:pt>
                <c:pt idx="139">
                  <c:v>1.9294</c:v>
                </c:pt>
                <c:pt idx="140">
                  <c:v>1.93309</c:v>
                </c:pt>
                <c:pt idx="141">
                  <c:v>1.94749</c:v>
                </c:pt>
                <c:pt idx="142">
                  <c:v>1.94035</c:v>
                </c:pt>
              </c:numCache>
            </c:numRef>
          </c:yVal>
          <c:smooth val="0"/>
        </c:ser>
        <c:ser>
          <c:idx val="1"/>
          <c:order val="1"/>
          <c:tx>
            <c:strRef>
              <c:f>Sheet1!$C$1</c:f>
              <c:strCache>
                <c:ptCount val="1"/>
                <c:pt idx="0">
                  <c:v>Diesel, R$/liter</c:v>
                </c:pt>
              </c:strCache>
            </c:strRef>
          </c:tx>
          <c:spPr>
            <a:ln w="25400" cap="rnd" cmpd="thickThin">
              <a:solidFill>
                <a:srgbClr val="993300"/>
              </a:solidFill>
              <a:round/>
            </a:ln>
            <a:effectLst/>
          </c:spPr>
          <c:marker>
            <c:symbol val="circle"/>
            <c:size val="5"/>
            <c:spPr>
              <a:noFill/>
              <a:ln w="9525">
                <a:noFill/>
              </a:ln>
              <a:effectLst/>
            </c:spPr>
          </c:marker>
          <c:xVal>
            <c:numRef>
              <c:f>Sheet1!$A$2:$A$144</c:f>
              <c:numCache>
                <c:formatCode>m/d/yyyy</c:formatCode>
                <c:ptCount val="143"/>
                <c:pt idx="0">
                  <c:v>41274.0</c:v>
                </c:pt>
                <c:pt idx="1">
                  <c:v>41281.0</c:v>
                </c:pt>
                <c:pt idx="2">
                  <c:v>41288.0</c:v>
                </c:pt>
                <c:pt idx="3">
                  <c:v>41295.0</c:v>
                </c:pt>
                <c:pt idx="4">
                  <c:v>41302.0</c:v>
                </c:pt>
                <c:pt idx="5">
                  <c:v>41309.0</c:v>
                </c:pt>
                <c:pt idx="6">
                  <c:v>41316.0</c:v>
                </c:pt>
                <c:pt idx="7">
                  <c:v>41323.0</c:v>
                </c:pt>
                <c:pt idx="8">
                  <c:v>41330.0</c:v>
                </c:pt>
                <c:pt idx="9">
                  <c:v>41337.0</c:v>
                </c:pt>
                <c:pt idx="10">
                  <c:v>41344.0</c:v>
                </c:pt>
                <c:pt idx="11">
                  <c:v>41351.0</c:v>
                </c:pt>
                <c:pt idx="12">
                  <c:v>41358.0</c:v>
                </c:pt>
                <c:pt idx="13">
                  <c:v>41365.0</c:v>
                </c:pt>
                <c:pt idx="14">
                  <c:v>41372.0</c:v>
                </c:pt>
                <c:pt idx="15">
                  <c:v>41379.0</c:v>
                </c:pt>
                <c:pt idx="16">
                  <c:v>41386.0</c:v>
                </c:pt>
                <c:pt idx="17">
                  <c:v>41393.0</c:v>
                </c:pt>
                <c:pt idx="18">
                  <c:v>41400.0</c:v>
                </c:pt>
                <c:pt idx="19">
                  <c:v>41407.0</c:v>
                </c:pt>
                <c:pt idx="20">
                  <c:v>41414.0</c:v>
                </c:pt>
                <c:pt idx="21">
                  <c:v>41421.0</c:v>
                </c:pt>
                <c:pt idx="22">
                  <c:v>41428.0</c:v>
                </c:pt>
                <c:pt idx="23">
                  <c:v>41435.0</c:v>
                </c:pt>
                <c:pt idx="24">
                  <c:v>41442.0</c:v>
                </c:pt>
                <c:pt idx="25">
                  <c:v>41449.0</c:v>
                </c:pt>
                <c:pt idx="26">
                  <c:v>41456.0</c:v>
                </c:pt>
                <c:pt idx="27">
                  <c:v>41463.0</c:v>
                </c:pt>
                <c:pt idx="28">
                  <c:v>41470.0</c:v>
                </c:pt>
                <c:pt idx="29">
                  <c:v>41477.0</c:v>
                </c:pt>
                <c:pt idx="30">
                  <c:v>41484.0</c:v>
                </c:pt>
                <c:pt idx="31">
                  <c:v>41491.0</c:v>
                </c:pt>
                <c:pt idx="32">
                  <c:v>41498.0</c:v>
                </c:pt>
                <c:pt idx="33">
                  <c:v>41505.0</c:v>
                </c:pt>
                <c:pt idx="34">
                  <c:v>41512.0</c:v>
                </c:pt>
                <c:pt idx="35">
                  <c:v>41519.0</c:v>
                </c:pt>
                <c:pt idx="36">
                  <c:v>41526.0</c:v>
                </c:pt>
                <c:pt idx="37">
                  <c:v>41533.0</c:v>
                </c:pt>
                <c:pt idx="38">
                  <c:v>41540.0</c:v>
                </c:pt>
                <c:pt idx="39">
                  <c:v>41547.0</c:v>
                </c:pt>
                <c:pt idx="40">
                  <c:v>41554.0</c:v>
                </c:pt>
                <c:pt idx="41">
                  <c:v>41561.0</c:v>
                </c:pt>
                <c:pt idx="42">
                  <c:v>41568.0</c:v>
                </c:pt>
                <c:pt idx="43">
                  <c:v>41575.0</c:v>
                </c:pt>
                <c:pt idx="44">
                  <c:v>41582.0</c:v>
                </c:pt>
                <c:pt idx="45">
                  <c:v>41589.0</c:v>
                </c:pt>
                <c:pt idx="46">
                  <c:v>41596.0</c:v>
                </c:pt>
                <c:pt idx="47">
                  <c:v>41603.0</c:v>
                </c:pt>
                <c:pt idx="48">
                  <c:v>41610.0</c:v>
                </c:pt>
                <c:pt idx="49">
                  <c:v>41617.0</c:v>
                </c:pt>
                <c:pt idx="50">
                  <c:v>41624.0</c:v>
                </c:pt>
                <c:pt idx="51">
                  <c:v>41631.0</c:v>
                </c:pt>
                <c:pt idx="52">
                  <c:v>41638.0</c:v>
                </c:pt>
                <c:pt idx="53">
                  <c:v>41645.0</c:v>
                </c:pt>
                <c:pt idx="54">
                  <c:v>41652.0</c:v>
                </c:pt>
                <c:pt idx="55">
                  <c:v>41659.0</c:v>
                </c:pt>
                <c:pt idx="56">
                  <c:v>41666.0</c:v>
                </c:pt>
                <c:pt idx="57">
                  <c:v>41673.0</c:v>
                </c:pt>
                <c:pt idx="58">
                  <c:v>41680.0</c:v>
                </c:pt>
                <c:pt idx="59">
                  <c:v>41687.0</c:v>
                </c:pt>
                <c:pt idx="60">
                  <c:v>41694.0</c:v>
                </c:pt>
                <c:pt idx="61">
                  <c:v>41701.0</c:v>
                </c:pt>
                <c:pt idx="62">
                  <c:v>41708.0</c:v>
                </c:pt>
                <c:pt idx="63">
                  <c:v>41715.0</c:v>
                </c:pt>
                <c:pt idx="64">
                  <c:v>41722.0</c:v>
                </c:pt>
                <c:pt idx="65">
                  <c:v>41729.0</c:v>
                </c:pt>
                <c:pt idx="66">
                  <c:v>41736.0</c:v>
                </c:pt>
                <c:pt idx="67">
                  <c:v>41743.0</c:v>
                </c:pt>
                <c:pt idx="68">
                  <c:v>41750.0</c:v>
                </c:pt>
                <c:pt idx="69">
                  <c:v>41757.0</c:v>
                </c:pt>
                <c:pt idx="70">
                  <c:v>41764.0</c:v>
                </c:pt>
                <c:pt idx="71">
                  <c:v>41771.0</c:v>
                </c:pt>
                <c:pt idx="72">
                  <c:v>41778.0</c:v>
                </c:pt>
                <c:pt idx="73">
                  <c:v>41785.0</c:v>
                </c:pt>
                <c:pt idx="74">
                  <c:v>41792.0</c:v>
                </c:pt>
                <c:pt idx="75">
                  <c:v>41799.0</c:v>
                </c:pt>
                <c:pt idx="76">
                  <c:v>41806.0</c:v>
                </c:pt>
                <c:pt idx="77">
                  <c:v>41813.0</c:v>
                </c:pt>
                <c:pt idx="78">
                  <c:v>41820.0</c:v>
                </c:pt>
                <c:pt idx="79">
                  <c:v>41827.0</c:v>
                </c:pt>
                <c:pt idx="80">
                  <c:v>41834.0</c:v>
                </c:pt>
                <c:pt idx="81">
                  <c:v>41841.0</c:v>
                </c:pt>
                <c:pt idx="82">
                  <c:v>41848.0</c:v>
                </c:pt>
                <c:pt idx="83">
                  <c:v>41855.0</c:v>
                </c:pt>
                <c:pt idx="84">
                  <c:v>41862.0</c:v>
                </c:pt>
                <c:pt idx="85">
                  <c:v>41869.0</c:v>
                </c:pt>
                <c:pt idx="86">
                  <c:v>41876.0</c:v>
                </c:pt>
                <c:pt idx="87">
                  <c:v>41883.0</c:v>
                </c:pt>
                <c:pt idx="88">
                  <c:v>41890.0</c:v>
                </c:pt>
                <c:pt idx="89">
                  <c:v>41897.0</c:v>
                </c:pt>
                <c:pt idx="90">
                  <c:v>41904.0</c:v>
                </c:pt>
                <c:pt idx="91">
                  <c:v>41911.0</c:v>
                </c:pt>
                <c:pt idx="92">
                  <c:v>41918.0</c:v>
                </c:pt>
                <c:pt idx="93">
                  <c:v>41925.0</c:v>
                </c:pt>
                <c:pt idx="94">
                  <c:v>41932.0</c:v>
                </c:pt>
                <c:pt idx="95">
                  <c:v>41939.0</c:v>
                </c:pt>
                <c:pt idx="96">
                  <c:v>41946.0</c:v>
                </c:pt>
                <c:pt idx="97">
                  <c:v>41953.0</c:v>
                </c:pt>
                <c:pt idx="98">
                  <c:v>41960.0</c:v>
                </c:pt>
                <c:pt idx="99">
                  <c:v>41967.0</c:v>
                </c:pt>
                <c:pt idx="100">
                  <c:v>41974.0</c:v>
                </c:pt>
                <c:pt idx="101">
                  <c:v>41981.0</c:v>
                </c:pt>
                <c:pt idx="102">
                  <c:v>41988.0</c:v>
                </c:pt>
                <c:pt idx="103">
                  <c:v>41995.0</c:v>
                </c:pt>
                <c:pt idx="104">
                  <c:v>42002.0</c:v>
                </c:pt>
                <c:pt idx="105">
                  <c:v>42009.0</c:v>
                </c:pt>
                <c:pt idx="106">
                  <c:v>42016.0</c:v>
                </c:pt>
                <c:pt idx="107">
                  <c:v>42023.0</c:v>
                </c:pt>
                <c:pt idx="108">
                  <c:v>42030.0</c:v>
                </c:pt>
                <c:pt idx="109">
                  <c:v>42037.0</c:v>
                </c:pt>
                <c:pt idx="110">
                  <c:v>42044.0</c:v>
                </c:pt>
                <c:pt idx="111">
                  <c:v>42051.0</c:v>
                </c:pt>
                <c:pt idx="112">
                  <c:v>42058.0</c:v>
                </c:pt>
                <c:pt idx="113">
                  <c:v>42065.0</c:v>
                </c:pt>
                <c:pt idx="114">
                  <c:v>42072.0</c:v>
                </c:pt>
                <c:pt idx="115">
                  <c:v>42079.0</c:v>
                </c:pt>
                <c:pt idx="116">
                  <c:v>42086.0</c:v>
                </c:pt>
                <c:pt idx="117">
                  <c:v>42093.0</c:v>
                </c:pt>
                <c:pt idx="118">
                  <c:v>42100.0</c:v>
                </c:pt>
                <c:pt idx="119">
                  <c:v>42107.0</c:v>
                </c:pt>
                <c:pt idx="120">
                  <c:v>42114.0</c:v>
                </c:pt>
                <c:pt idx="121">
                  <c:v>42121.0</c:v>
                </c:pt>
                <c:pt idx="122">
                  <c:v>42128.0</c:v>
                </c:pt>
                <c:pt idx="123">
                  <c:v>42135.0</c:v>
                </c:pt>
                <c:pt idx="124">
                  <c:v>42142.0</c:v>
                </c:pt>
                <c:pt idx="125">
                  <c:v>42149.0</c:v>
                </c:pt>
                <c:pt idx="126">
                  <c:v>42156.0</c:v>
                </c:pt>
                <c:pt idx="127">
                  <c:v>42163.0</c:v>
                </c:pt>
                <c:pt idx="128">
                  <c:v>42170.0</c:v>
                </c:pt>
                <c:pt idx="129">
                  <c:v>42177.0</c:v>
                </c:pt>
                <c:pt idx="130">
                  <c:v>42184.0</c:v>
                </c:pt>
                <c:pt idx="131">
                  <c:v>42191.0</c:v>
                </c:pt>
                <c:pt idx="132">
                  <c:v>42198.0</c:v>
                </c:pt>
                <c:pt idx="133">
                  <c:v>42205.0</c:v>
                </c:pt>
                <c:pt idx="134">
                  <c:v>42212.0</c:v>
                </c:pt>
                <c:pt idx="135">
                  <c:v>42219.0</c:v>
                </c:pt>
                <c:pt idx="136">
                  <c:v>42226.0</c:v>
                </c:pt>
                <c:pt idx="137">
                  <c:v>42233.0</c:v>
                </c:pt>
                <c:pt idx="138">
                  <c:v>42240.0</c:v>
                </c:pt>
                <c:pt idx="139">
                  <c:v>42247.0</c:v>
                </c:pt>
                <c:pt idx="140">
                  <c:v>42254.0</c:v>
                </c:pt>
                <c:pt idx="141">
                  <c:v>42261.0</c:v>
                </c:pt>
                <c:pt idx="142">
                  <c:v>42268.0</c:v>
                </c:pt>
              </c:numCache>
            </c:numRef>
          </c:xVal>
          <c:yVal>
            <c:numRef>
              <c:f>Sheet1!$C$2:$C$144</c:f>
              <c:numCache>
                <c:formatCode>####0.00000</c:formatCode>
                <c:ptCount val="143"/>
                <c:pt idx="0">
                  <c:v>1.43596</c:v>
                </c:pt>
                <c:pt idx="1">
                  <c:v>1.44078</c:v>
                </c:pt>
                <c:pt idx="2">
                  <c:v>1.43798</c:v>
                </c:pt>
                <c:pt idx="3">
                  <c:v>1.44019</c:v>
                </c:pt>
                <c:pt idx="4">
                  <c:v>1.48666</c:v>
                </c:pt>
                <c:pt idx="5">
                  <c:v>1.50887</c:v>
                </c:pt>
                <c:pt idx="6">
                  <c:v>1.51397</c:v>
                </c:pt>
                <c:pt idx="7">
                  <c:v>1.50706</c:v>
                </c:pt>
                <c:pt idx="8">
                  <c:v>1.51297</c:v>
                </c:pt>
                <c:pt idx="9">
                  <c:v>1.55651</c:v>
                </c:pt>
                <c:pt idx="10">
                  <c:v>1.57936</c:v>
                </c:pt>
                <c:pt idx="11">
                  <c:v>1.57988</c:v>
                </c:pt>
                <c:pt idx="12">
                  <c:v>1.57971</c:v>
                </c:pt>
                <c:pt idx="13">
                  <c:v>1.58013</c:v>
                </c:pt>
                <c:pt idx="14">
                  <c:v>1.58041</c:v>
                </c:pt>
                <c:pt idx="15">
                  <c:v>1.58325</c:v>
                </c:pt>
                <c:pt idx="16">
                  <c:v>1.57968</c:v>
                </c:pt>
                <c:pt idx="17">
                  <c:v>1.58044</c:v>
                </c:pt>
                <c:pt idx="18">
                  <c:v>1.58039</c:v>
                </c:pt>
                <c:pt idx="19">
                  <c:v>1.5849</c:v>
                </c:pt>
                <c:pt idx="20">
                  <c:v>1.58004</c:v>
                </c:pt>
                <c:pt idx="21">
                  <c:v>1.58414</c:v>
                </c:pt>
                <c:pt idx="22">
                  <c:v>1.58346</c:v>
                </c:pt>
                <c:pt idx="23">
                  <c:v>1.5816</c:v>
                </c:pt>
                <c:pt idx="24">
                  <c:v>1.58274</c:v>
                </c:pt>
                <c:pt idx="25">
                  <c:v>1.58058</c:v>
                </c:pt>
                <c:pt idx="26">
                  <c:v>1.5797</c:v>
                </c:pt>
                <c:pt idx="27">
                  <c:v>1.57524</c:v>
                </c:pt>
                <c:pt idx="28">
                  <c:v>1.57736</c:v>
                </c:pt>
                <c:pt idx="29">
                  <c:v>1.57513</c:v>
                </c:pt>
                <c:pt idx="30">
                  <c:v>1.57693</c:v>
                </c:pt>
                <c:pt idx="31">
                  <c:v>1.57508</c:v>
                </c:pt>
                <c:pt idx="32">
                  <c:v>1.57826</c:v>
                </c:pt>
                <c:pt idx="33">
                  <c:v>1.57232</c:v>
                </c:pt>
                <c:pt idx="34">
                  <c:v>1.57408</c:v>
                </c:pt>
                <c:pt idx="35">
                  <c:v>1.5797</c:v>
                </c:pt>
                <c:pt idx="36">
                  <c:v>1.57681</c:v>
                </c:pt>
                <c:pt idx="37">
                  <c:v>1.57649</c:v>
                </c:pt>
                <c:pt idx="38">
                  <c:v>1.57469</c:v>
                </c:pt>
                <c:pt idx="39">
                  <c:v>1.57722</c:v>
                </c:pt>
                <c:pt idx="40">
                  <c:v>1.57752</c:v>
                </c:pt>
                <c:pt idx="41">
                  <c:v>1.5747</c:v>
                </c:pt>
                <c:pt idx="42">
                  <c:v>1.57816</c:v>
                </c:pt>
                <c:pt idx="43">
                  <c:v>1.57193</c:v>
                </c:pt>
                <c:pt idx="44">
                  <c:v>1.5775</c:v>
                </c:pt>
                <c:pt idx="45">
                  <c:v>1.5784</c:v>
                </c:pt>
                <c:pt idx="46">
                  <c:v>1.57471</c:v>
                </c:pt>
                <c:pt idx="47">
                  <c:v>1.59273</c:v>
                </c:pt>
                <c:pt idx="48">
                  <c:v>1.6881</c:v>
                </c:pt>
                <c:pt idx="49">
                  <c:v>1.69101</c:v>
                </c:pt>
                <c:pt idx="50">
                  <c:v>1.69311</c:v>
                </c:pt>
                <c:pt idx="51">
                  <c:v>1.68539</c:v>
                </c:pt>
                <c:pt idx="52">
                  <c:v>1.69614</c:v>
                </c:pt>
                <c:pt idx="53">
                  <c:v>1.69945</c:v>
                </c:pt>
                <c:pt idx="54">
                  <c:v>1.70087</c:v>
                </c:pt>
                <c:pt idx="55">
                  <c:v>1.69999</c:v>
                </c:pt>
                <c:pt idx="56">
                  <c:v>1.7048</c:v>
                </c:pt>
                <c:pt idx="57">
                  <c:v>1.70587</c:v>
                </c:pt>
                <c:pt idx="58">
                  <c:v>1.70867</c:v>
                </c:pt>
                <c:pt idx="59">
                  <c:v>1.70314</c:v>
                </c:pt>
                <c:pt idx="60">
                  <c:v>1.70266</c:v>
                </c:pt>
                <c:pt idx="61">
                  <c:v>1.7078</c:v>
                </c:pt>
                <c:pt idx="62">
                  <c:v>1.70344</c:v>
                </c:pt>
                <c:pt idx="63">
                  <c:v>1.7065</c:v>
                </c:pt>
                <c:pt idx="64">
                  <c:v>1.70287</c:v>
                </c:pt>
                <c:pt idx="65">
                  <c:v>1.70701</c:v>
                </c:pt>
                <c:pt idx="66">
                  <c:v>1.70406</c:v>
                </c:pt>
                <c:pt idx="67">
                  <c:v>1.70125</c:v>
                </c:pt>
                <c:pt idx="68">
                  <c:v>1.70455</c:v>
                </c:pt>
                <c:pt idx="69">
                  <c:v>1.706</c:v>
                </c:pt>
                <c:pt idx="70">
                  <c:v>1.70631</c:v>
                </c:pt>
                <c:pt idx="71">
                  <c:v>1.70612</c:v>
                </c:pt>
                <c:pt idx="72">
                  <c:v>1.70469</c:v>
                </c:pt>
                <c:pt idx="73">
                  <c:v>1.7046</c:v>
                </c:pt>
                <c:pt idx="74">
                  <c:v>1.70196</c:v>
                </c:pt>
                <c:pt idx="75">
                  <c:v>1.70505</c:v>
                </c:pt>
                <c:pt idx="76">
                  <c:v>1.7047</c:v>
                </c:pt>
                <c:pt idx="77">
                  <c:v>1.70231</c:v>
                </c:pt>
                <c:pt idx="78">
                  <c:v>1.70672</c:v>
                </c:pt>
                <c:pt idx="79">
                  <c:v>1.70187</c:v>
                </c:pt>
                <c:pt idx="80">
                  <c:v>1.70597</c:v>
                </c:pt>
                <c:pt idx="81">
                  <c:v>1.70639</c:v>
                </c:pt>
                <c:pt idx="82">
                  <c:v>1.70155</c:v>
                </c:pt>
                <c:pt idx="83">
                  <c:v>1.70589</c:v>
                </c:pt>
                <c:pt idx="84">
                  <c:v>1.70259</c:v>
                </c:pt>
                <c:pt idx="85">
                  <c:v>1.70259</c:v>
                </c:pt>
                <c:pt idx="86">
                  <c:v>1.69842</c:v>
                </c:pt>
                <c:pt idx="87">
                  <c:v>1.70566</c:v>
                </c:pt>
                <c:pt idx="88">
                  <c:v>1.70246</c:v>
                </c:pt>
                <c:pt idx="89">
                  <c:v>1.70146</c:v>
                </c:pt>
                <c:pt idx="90">
                  <c:v>1.70305</c:v>
                </c:pt>
                <c:pt idx="91">
                  <c:v>1.70387</c:v>
                </c:pt>
                <c:pt idx="92">
                  <c:v>1.70269</c:v>
                </c:pt>
                <c:pt idx="93">
                  <c:v>1.7016</c:v>
                </c:pt>
                <c:pt idx="94">
                  <c:v>1.70189</c:v>
                </c:pt>
                <c:pt idx="95">
                  <c:v>1.70414</c:v>
                </c:pt>
                <c:pt idx="96">
                  <c:v>1.72963</c:v>
                </c:pt>
                <c:pt idx="97">
                  <c:v>1.78562</c:v>
                </c:pt>
                <c:pt idx="98">
                  <c:v>1.77758</c:v>
                </c:pt>
                <c:pt idx="99">
                  <c:v>1.78179</c:v>
                </c:pt>
                <c:pt idx="100">
                  <c:v>1.77664</c:v>
                </c:pt>
                <c:pt idx="101">
                  <c:v>1.7789</c:v>
                </c:pt>
                <c:pt idx="102">
                  <c:v>1.78183</c:v>
                </c:pt>
                <c:pt idx="103">
                  <c:v>1.7749</c:v>
                </c:pt>
                <c:pt idx="104">
                  <c:v>1.7834</c:v>
                </c:pt>
                <c:pt idx="105">
                  <c:v>1.7784</c:v>
                </c:pt>
                <c:pt idx="106">
                  <c:v>1.77995</c:v>
                </c:pt>
                <c:pt idx="107">
                  <c:v>1.78431</c:v>
                </c:pt>
                <c:pt idx="108">
                  <c:v>1.78359</c:v>
                </c:pt>
                <c:pt idx="109">
                  <c:v>1.93299</c:v>
                </c:pt>
                <c:pt idx="110">
                  <c:v>1.92822</c:v>
                </c:pt>
                <c:pt idx="111">
                  <c:v>1.9344</c:v>
                </c:pt>
                <c:pt idx="112">
                  <c:v>1.93239</c:v>
                </c:pt>
                <c:pt idx="113">
                  <c:v>1.93522</c:v>
                </c:pt>
                <c:pt idx="114">
                  <c:v>1.93239</c:v>
                </c:pt>
                <c:pt idx="115">
                  <c:v>1.9302</c:v>
                </c:pt>
                <c:pt idx="116">
                  <c:v>1.92646</c:v>
                </c:pt>
                <c:pt idx="117">
                  <c:v>1.93626</c:v>
                </c:pt>
                <c:pt idx="118">
                  <c:v>1.93036</c:v>
                </c:pt>
                <c:pt idx="119">
                  <c:v>1.92902</c:v>
                </c:pt>
                <c:pt idx="120">
                  <c:v>1.93308</c:v>
                </c:pt>
                <c:pt idx="121">
                  <c:v>1.93084</c:v>
                </c:pt>
                <c:pt idx="122">
                  <c:v>1.93252</c:v>
                </c:pt>
                <c:pt idx="123">
                  <c:v>1.9307</c:v>
                </c:pt>
                <c:pt idx="124">
                  <c:v>1.93033</c:v>
                </c:pt>
                <c:pt idx="125">
                  <c:v>1.929</c:v>
                </c:pt>
                <c:pt idx="126">
                  <c:v>1.93295</c:v>
                </c:pt>
                <c:pt idx="127">
                  <c:v>1.92945</c:v>
                </c:pt>
                <c:pt idx="128">
                  <c:v>1.93475</c:v>
                </c:pt>
                <c:pt idx="129">
                  <c:v>1.93607</c:v>
                </c:pt>
                <c:pt idx="130">
                  <c:v>1.94045</c:v>
                </c:pt>
                <c:pt idx="131">
                  <c:v>1.93548</c:v>
                </c:pt>
                <c:pt idx="132">
                  <c:v>1.94449</c:v>
                </c:pt>
                <c:pt idx="133">
                  <c:v>1.95759</c:v>
                </c:pt>
                <c:pt idx="134">
                  <c:v>1.95146</c:v>
                </c:pt>
                <c:pt idx="135">
                  <c:v>1.95268</c:v>
                </c:pt>
                <c:pt idx="136">
                  <c:v>1.95351</c:v>
                </c:pt>
                <c:pt idx="137">
                  <c:v>1.95385</c:v>
                </c:pt>
                <c:pt idx="138">
                  <c:v>1.95126</c:v>
                </c:pt>
                <c:pt idx="139">
                  <c:v>1.96799</c:v>
                </c:pt>
                <c:pt idx="140">
                  <c:v>1.96561</c:v>
                </c:pt>
                <c:pt idx="141">
                  <c:v>1.96732</c:v>
                </c:pt>
                <c:pt idx="142">
                  <c:v>1.96996</c:v>
                </c:pt>
              </c:numCache>
            </c:numRef>
          </c:yVal>
          <c:smooth val="0"/>
        </c:ser>
        <c:ser>
          <c:idx val="2"/>
          <c:order val="2"/>
          <c:tx>
            <c:strRef>
              <c:f>Sheet1!$D$1</c:f>
              <c:strCache>
                <c:ptCount val="1"/>
                <c:pt idx="0">
                  <c:v>LPG in 13-kg cylinders, R$/kg</c:v>
                </c:pt>
              </c:strCache>
            </c:strRef>
          </c:tx>
          <c:spPr>
            <a:ln w="25400" cap="rnd" cmpd="sng">
              <a:solidFill>
                <a:schemeClr val="accent1"/>
              </a:solidFill>
              <a:prstDash val="sysDash"/>
              <a:round/>
            </a:ln>
            <a:effectLst/>
          </c:spPr>
          <c:marker>
            <c:symbol val="circle"/>
            <c:size val="5"/>
            <c:spPr>
              <a:noFill/>
              <a:ln w="9525">
                <a:noFill/>
              </a:ln>
              <a:effectLst/>
            </c:spPr>
          </c:marker>
          <c:xVal>
            <c:numRef>
              <c:f>Sheet1!$A$2:$A$144</c:f>
              <c:numCache>
                <c:formatCode>m/d/yyyy</c:formatCode>
                <c:ptCount val="143"/>
                <c:pt idx="0">
                  <c:v>41274.0</c:v>
                </c:pt>
                <c:pt idx="1">
                  <c:v>41281.0</c:v>
                </c:pt>
                <c:pt idx="2">
                  <c:v>41288.0</c:v>
                </c:pt>
                <c:pt idx="3">
                  <c:v>41295.0</c:v>
                </c:pt>
                <c:pt idx="4">
                  <c:v>41302.0</c:v>
                </c:pt>
                <c:pt idx="5">
                  <c:v>41309.0</c:v>
                </c:pt>
                <c:pt idx="6">
                  <c:v>41316.0</c:v>
                </c:pt>
                <c:pt idx="7">
                  <c:v>41323.0</c:v>
                </c:pt>
                <c:pt idx="8">
                  <c:v>41330.0</c:v>
                </c:pt>
                <c:pt idx="9">
                  <c:v>41337.0</c:v>
                </c:pt>
                <c:pt idx="10">
                  <c:v>41344.0</c:v>
                </c:pt>
                <c:pt idx="11">
                  <c:v>41351.0</c:v>
                </c:pt>
                <c:pt idx="12">
                  <c:v>41358.0</c:v>
                </c:pt>
                <c:pt idx="13">
                  <c:v>41365.0</c:v>
                </c:pt>
                <c:pt idx="14">
                  <c:v>41372.0</c:v>
                </c:pt>
                <c:pt idx="15">
                  <c:v>41379.0</c:v>
                </c:pt>
                <c:pt idx="16">
                  <c:v>41386.0</c:v>
                </c:pt>
                <c:pt idx="17">
                  <c:v>41393.0</c:v>
                </c:pt>
                <c:pt idx="18">
                  <c:v>41400.0</c:v>
                </c:pt>
                <c:pt idx="19">
                  <c:v>41407.0</c:v>
                </c:pt>
                <c:pt idx="20">
                  <c:v>41414.0</c:v>
                </c:pt>
                <c:pt idx="21">
                  <c:v>41421.0</c:v>
                </c:pt>
                <c:pt idx="22">
                  <c:v>41428.0</c:v>
                </c:pt>
                <c:pt idx="23">
                  <c:v>41435.0</c:v>
                </c:pt>
                <c:pt idx="24">
                  <c:v>41442.0</c:v>
                </c:pt>
                <c:pt idx="25">
                  <c:v>41449.0</c:v>
                </c:pt>
                <c:pt idx="26">
                  <c:v>41456.0</c:v>
                </c:pt>
                <c:pt idx="27">
                  <c:v>41463.0</c:v>
                </c:pt>
                <c:pt idx="28">
                  <c:v>41470.0</c:v>
                </c:pt>
                <c:pt idx="29">
                  <c:v>41477.0</c:v>
                </c:pt>
                <c:pt idx="30">
                  <c:v>41484.0</c:v>
                </c:pt>
                <c:pt idx="31">
                  <c:v>41491.0</c:v>
                </c:pt>
                <c:pt idx="32">
                  <c:v>41498.0</c:v>
                </c:pt>
                <c:pt idx="33">
                  <c:v>41505.0</c:v>
                </c:pt>
                <c:pt idx="34">
                  <c:v>41512.0</c:v>
                </c:pt>
                <c:pt idx="35">
                  <c:v>41519.0</c:v>
                </c:pt>
                <c:pt idx="36">
                  <c:v>41526.0</c:v>
                </c:pt>
                <c:pt idx="37">
                  <c:v>41533.0</c:v>
                </c:pt>
                <c:pt idx="38">
                  <c:v>41540.0</c:v>
                </c:pt>
                <c:pt idx="39">
                  <c:v>41547.0</c:v>
                </c:pt>
                <c:pt idx="40">
                  <c:v>41554.0</c:v>
                </c:pt>
                <c:pt idx="41">
                  <c:v>41561.0</c:v>
                </c:pt>
                <c:pt idx="42">
                  <c:v>41568.0</c:v>
                </c:pt>
                <c:pt idx="43">
                  <c:v>41575.0</c:v>
                </c:pt>
                <c:pt idx="44">
                  <c:v>41582.0</c:v>
                </c:pt>
                <c:pt idx="45">
                  <c:v>41589.0</c:v>
                </c:pt>
                <c:pt idx="46">
                  <c:v>41596.0</c:v>
                </c:pt>
                <c:pt idx="47">
                  <c:v>41603.0</c:v>
                </c:pt>
                <c:pt idx="48">
                  <c:v>41610.0</c:v>
                </c:pt>
                <c:pt idx="49">
                  <c:v>41617.0</c:v>
                </c:pt>
                <c:pt idx="50">
                  <c:v>41624.0</c:v>
                </c:pt>
                <c:pt idx="51">
                  <c:v>41631.0</c:v>
                </c:pt>
                <c:pt idx="52">
                  <c:v>41638.0</c:v>
                </c:pt>
                <c:pt idx="53">
                  <c:v>41645.0</c:v>
                </c:pt>
                <c:pt idx="54">
                  <c:v>41652.0</c:v>
                </c:pt>
                <c:pt idx="55">
                  <c:v>41659.0</c:v>
                </c:pt>
                <c:pt idx="56">
                  <c:v>41666.0</c:v>
                </c:pt>
                <c:pt idx="57">
                  <c:v>41673.0</c:v>
                </c:pt>
                <c:pt idx="58">
                  <c:v>41680.0</c:v>
                </c:pt>
                <c:pt idx="59">
                  <c:v>41687.0</c:v>
                </c:pt>
                <c:pt idx="60">
                  <c:v>41694.0</c:v>
                </c:pt>
                <c:pt idx="61">
                  <c:v>41701.0</c:v>
                </c:pt>
                <c:pt idx="62">
                  <c:v>41708.0</c:v>
                </c:pt>
                <c:pt idx="63">
                  <c:v>41715.0</c:v>
                </c:pt>
                <c:pt idx="64">
                  <c:v>41722.0</c:v>
                </c:pt>
                <c:pt idx="65">
                  <c:v>41729.0</c:v>
                </c:pt>
                <c:pt idx="66">
                  <c:v>41736.0</c:v>
                </c:pt>
                <c:pt idx="67">
                  <c:v>41743.0</c:v>
                </c:pt>
                <c:pt idx="68">
                  <c:v>41750.0</c:v>
                </c:pt>
                <c:pt idx="69">
                  <c:v>41757.0</c:v>
                </c:pt>
                <c:pt idx="70">
                  <c:v>41764.0</c:v>
                </c:pt>
                <c:pt idx="71">
                  <c:v>41771.0</c:v>
                </c:pt>
                <c:pt idx="72">
                  <c:v>41778.0</c:v>
                </c:pt>
                <c:pt idx="73">
                  <c:v>41785.0</c:v>
                </c:pt>
                <c:pt idx="74">
                  <c:v>41792.0</c:v>
                </c:pt>
                <c:pt idx="75">
                  <c:v>41799.0</c:v>
                </c:pt>
                <c:pt idx="76">
                  <c:v>41806.0</c:v>
                </c:pt>
                <c:pt idx="77">
                  <c:v>41813.0</c:v>
                </c:pt>
                <c:pt idx="78">
                  <c:v>41820.0</c:v>
                </c:pt>
                <c:pt idx="79">
                  <c:v>41827.0</c:v>
                </c:pt>
                <c:pt idx="80">
                  <c:v>41834.0</c:v>
                </c:pt>
                <c:pt idx="81">
                  <c:v>41841.0</c:v>
                </c:pt>
                <c:pt idx="82">
                  <c:v>41848.0</c:v>
                </c:pt>
                <c:pt idx="83">
                  <c:v>41855.0</c:v>
                </c:pt>
                <c:pt idx="84">
                  <c:v>41862.0</c:v>
                </c:pt>
                <c:pt idx="85">
                  <c:v>41869.0</c:v>
                </c:pt>
                <c:pt idx="86">
                  <c:v>41876.0</c:v>
                </c:pt>
                <c:pt idx="87">
                  <c:v>41883.0</c:v>
                </c:pt>
                <c:pt idx="88">
                  <c:v>41890.0</c:v>
                </c:pt>
                <c:pt idx="89">
                  <c:v>41897.0</c:v>
                </c:pt>
                <c:pt idx="90">
                  <c:v>41904.0</c:v>
                </c:pt>
                <c:pt idx="91">
                  <c:v>41911.0</c:v>
                </c:pt>
                <c:pt idx="92">
                  <c:v>41918.0</c:v>
                </c:pt>
                <c:pt idx="93">
                  <c:v>41925.0</c:v>
                </c:pt>
                <c:pt idx="94">
                  <c:v>41932.0</c:v>
                </c:pt>
                <c:pt idx="95">
                  <c:v>41939.0</c:v>
                </c:pt>
                <c:pt idx="96">
                  <c:v>41946.0</c:v>
                </c:pt>
                <c:pt idx="97">
                  <c:v>41953.0</c:v>
                </c:pt>
                <c:pt idx="98">
                  <c:v>41960.0</c:v>
                </c:pt>
                <c:pt idx="99">
                  <c:v>41967.0</c:v>
                </c:pt>
                <c:pt idx="100">
                  <c:v>41974.0</c:v>
                </c:pt>
                <c:pt idx="101">
                  <c:v>41981.0</c:v>
                </c:pt>
                <c:pt idx="102">
                  <c:v>41988.0</c:v>
                </c:pt>
                <c:pt idx="103">
                  <c:v>41995.0</c:v>
                </c:pt>
                <c:pt idx="104">
                  <c:v>42002.0</c:v>
                </c:pt>
                <c:pt idx="105">
                  <c:v>42009.0</c:v>
                </c:pt>
                <c:pt idx="106">
                  <c:v>42016.0</c:v>
                </c:pt>
                <c:pt idx="107">
                  <c:v>42023.0</c:v>
                </c:pt>
                <c:pt idx="108">
                  <c:v>42030.0</c:v>
                </c:pt>
                <c:pt idx="109">
                  <c:v>42037.0</c:v>
                </c:pt>
                <c:pt idx="110">
                  <c:v>42044.0</c:v>
                </c:pt>
                <c:pt idx="111">
                  <c:v>42051.0</c:v>
                </c:pt>
                <c:pt idx="112">
                  <c:v>42058.0</c:v>
                </c:pt>
                <c:pt idx="113">
                  <c:v>42065.0</c:v>
                </c:pt>
                <c:pt idx="114">
                  <c:v>42072.0</c:v>
                </c:pt>
                <c:pt idx="115">
                  <c:v>42079.0</c:v>
                </c:pt>
                <c:pt idx="116">
                  <c:v>42086.0</c:v>
                </c:pt>
                <c:pt idx="117">
                  <c:v>42093.0</c:v>
                </c:pt>
                <c:pt idx="118">
                  <c:v>42100.0</c:v>
                </c:pt>
                <c:pt idx="119">
                  <c:v>42107.0</c:v>
                </c:pt>
                <c:pt idx="120">
                  <c:v>42114.0</c:v>
                </c:pt>
                <c:pt idx="121">
                  <c:v>42121.0</c:v>
                </c:pt>
                <c:pt idx="122">
                  <c:v>42128.0</c:v>
                </c:pt>
                <c:pt idx="123">
                  <c:v>42135.0</c:v>
                </c:pt>
                <c:pt idx="124">
                  <c:v>42142.0</c:v>
                </c:pt>
                <c:pt idx="125">
                  <c:v>42149.0</c:v>
                </c:pt>
                <c:pt idx="126">
                  <c:v>42156.0</c:v>
                </c:pt>
                <c:pt idx="127">
                  <c:v>42163.0</c:v>
                </c:pt>
                <c:pt idx="128">
                  <c:v>42170.0</c:v>
                </c:pt>
                <c:pt idx="129">
                  <c:v>42177.0</c:v>
                </c:pt>
                <c:pt idx="130">
                  <c:v>42184.0</c:v>
                </c:pt>
                <c:pt idx="131">
                  <c:v>42191.0</c:v>
                </c:pt>
                <c:pt idx="132">
                  <c:v>42198.0</c:v>
                </c:pt>
                <c:pt idx="133">
                  <c:v>42205.0</c:v>
                </c:pt>
                <c:pt idx="134">
                  <c:v>42212.0</c:v>
                </c:pt>
                <c:pt idx="135">
                  <c:v>42219.0</c:v>
                </c:pt>
                <c:pt idx="136">
                  <c:v>42226.0</c:v>
                </c:pt>
                <c:pt idx="137">
                  <c:v>42233.0</c:v>
                </c:pt>
                <c:pt idx="138">
                  <c:v>42240.0</c:v>
                </c:pt>
                <c:pt idx="139">
                  <c:v>42247.0</c:v>
                </c:pt>
                <c:pt idx="140">
                  <c:v>42254.0</c:v>
                </c:pt>
                <c:pt idx="141">
                  <c:v>42261.0</c:v>
                </c:pt>
                <c:pt idx="142">
                  <c:v>42268.0</c:v>
                </c:pt>
              </c:numCache>
            </c:numRef>
          </c:xVal>
          <c:yVal>
            <c:numRef>
              <c:f>Sheet1!$D$2:$D$144</c:f>
              <c:numCache>
                <c:formatCode>0.00000</c:formatCode>
                <c:ptCount val="143"/>
                <c:pt idx="0">
                  <c:v>1.04</c:v>
                </c:pt>
                <c:pt idx="1">
                  <c:v>1.04039</c:v>
                </c:pt>
                <c:pt idx="2">
                  <c:v>1.0399</c:v>
                </c:pt>
                <c:pt idx="3">
                  <c:v>1.03686</c:v>
                </c:pt>
                <c:pt idx="4">
                  <c:v>1.03828</c:v>
                </c:pt>
                <c:pt idx="5">
                  <c:v>1.04081</c:v>
                </c:pt>
                <c:pt idx="6">
                  <c:v>1.03859</c:v>
                </c:pt>
                <c:pt idx="7">
                  <c:v>1.04147</c:v>
                </c:pt>
                <c:pt idx="8">
                  <c:v>1.03949</c:v>
                </c:pt>
                <c:pt idx="9">
                  <c:v>1.04013</c:v>
                </c:pt>
                <c:pt idx="10">
                  <c:v>1.04029</c:v>
                </c:pt>
                <c:pt idx="11">
                  <c:v>1.04074</c:v>
                </c:pt>
                <c:pt idx="12">
                  <c:v>1.03953</c:v>
                </c:pt>
                <c:pt idx="13">
                  <c:v>1.04025</c:v>
                </c:pt>
                <c:pt idx="14">
                  <c:v>1.03966</c:v>
                </c:pt>
                <c:pt idx="15">
                  <c:v>1.0396</c:v>
                </c:pt>
                <c:pt idx="16">
                  <c:v>1.03994</c:v>
                </c:pt>
                <c:pt idx="17">
                  <c:v>1.041</c:v>
                </c:pt>
                <c:pt idx="18">
                  <c:v>1.03901</c:v>
                </c:pt>
                <c:pt idx="19">
                  <c:v>1.04069</c:v>
                </c:pt>
                <c:pt idx="20">
                  <c:v>1.04009</c:v>
                </c:pt>
                <c:pt idx="21">
                  <c:v>1.03878</c:v>
                </c:pt>
                <c:pt idx="22">
                  <c:v>1.04043</c:v>
                </c:pt>
                <c:pt idx="23">
                  <c:v>1.04011</c:v>
                </c:pt>
                <c:pt idx="24">
                  <c:v>1.03935</c:v>
                </c:pt>
                <c:pt idx="25">
                  <c:v>1.03958</c:v>
                </c:pt>
                <c:pt idx="26">
                  <c:v>1.0401</c:v>
                </c:pt>
                <c:pt idx="27">
                  <c:v>1.0403</c:v>
                </c:pt>
                <c:pt idx="28">
                  <c:v>1.03994</c:v>
                </c:pt>
                <c:pt idx="29">
                  <c:v>1.03945</c:v>
                </c:pt>
                <c:pt idx="30">
                  <c:v>1.04036</c:v>
                </c:pt>
                <c:pt idx="31">
                  <c:v>1.03953</c:v>
                </c:pt>
                <c:pt idx="32">
                  <c:v>1.03953</c:v>
                </c:pt>
                <c:pt idx="33">
                  <c:v>1.04007</c:v>
                </c:pt>
                <c:pt idx="34">
                  <c:v>1.03975</c:v>
                </c:pt>
                <c:pt idx="35">
                  <c:v>1.03917</c:v>
                </c:pt>
                <c:pt idx="36">
                  <c:v>1.04094</c:v>
                </c:pt>
                <c:pt idx="37">
                  <c:v>1.04078</c:v>
                </c:pt>
                <c:pt idx="38">
                  <c:v>1.04088</c:v>
                </c:pt>
                <c:pt idx="39">
                  <c:v>1.03975</c:v>
                </c:pt>
                <c:pt idx="40">
                  <c:v>1.03959</c:v>
                </c:pt>
                <c:pt idx="41">
                  <c:v>1.03995</c:v>
                </c:pt>
                <c:pt idx="42">
                  <c:v>1.03981</c:v>
                </c:pt>
                <c:pt idx="43">
                  <c:v>1.03961</c:v>
                </c:pt>
                <c:pt idx="44">
                  <c:v>1.04004</c:v>
                </c:pt>
                <c:pt idx="45">
                  <c:v>1.03979</c:v>
                </c:pt>
                <c:pt idx="46">
                  <c:v>1.04013</c:v>
                </c:pt>
                <c:pt idx="47">
                  <c:v>1.04024</c:v>
                </c:pt>
                <c:pt idx="48" formatCode="####0.00000">
                  <c:v>1.03873</c:v>
                </c:pt>
                <c:pt idx="49" formatCode="####0.00000">
                  <c:v>1.03976</c:v>
                </c:pt>
                <c:pt idx="50" formatCode="####0.00000">
                  <c:v>1.04019</c:v>
                </c:pt>
                <c:pt idx="51" formatCode="####0.00000">
                  <c:v>1.03921</c:v>
                </c:pt>
                <c:pt idx="52" formatCode="####0.00000">
                  <c:v>1.03941</c:v>
                </c:pt>
                <c:pt idx="53" formatCode="####0.00000">
                  <c:v>1.03948</c:v>
                </c:pt>
                <c:pt idx="54" formatCode="####0.00000">
                  <c:v>1.03884</c:v>
                </c:pt>
                <c:pt idx="55" formatCode="####0.00000">
                  <c:v>1.04001</c:v>
                </c:pt>
                <c:pt idx="56" formatCode="####0.00000">
                  <c:v>1.03947</c:v>
                </c:pt>
                <c:pt idx="57" formatCode="####0.00000">
                  <c:v>1.03918</c:v>
                </c:pt>
                <c:pt idx="58" formatCode="####0.00000">
                  <c:v>1.03857</c:v>
                </c:pt>
                <c:pt idx="59" formatCode="####0.00000">
                  <c:v>1.04045</c:v>
                </c:pt>
                <c:pt idx="60" formatCode="####0.00000">
                  <c:v>1.04009</c:v>
                </c:pt>
                <c:pt idx="61" formatCode="####0.00000">
                  <c:v>1.03963</c:v>
                </c:pt>
                <c:pt idx="62" formatCode="####0.00000">
                  <c:v>1.04004</c:v>
                </c:pt>
                <c:pt idx="63" formatCode="####0.00000">
                  <c:v>1.04009</c:v>
                </c:pt>
                <c:pt idx="64" formatCode="####0.00000">
                  <c:v>1.04002</c:v>
                </c:pt>
                <c:pt idx="65" formatCode="####0.00000">
                  <c:v>1.04014</c:v>
                </c:pt>
                <c:pt idx="66" formatCode="####0.00000">
                  <c:v>1.0405</c:v>
                </c:pt>
                <c:pt idx="67" formatCode="####0.00000">
                  <c:v>1.03858</c:v>
                </c:pt>
                <c:pt idx="68" formatCode="####0.00000">
                  <c:v>1.04114</c:v>
                </c:pt>
                <c:pt idx="69" formatCode="####0.00000">
                  <c:v>1.03918</c:v>
                </c:pt>
                <c:pt idx="70" formatCode="####0.00000">
                  <c:v>1.04022</c:v>
                </c:pt>
                <c:pt idx="71" formatCode="####0.00000">
                  <c:v>1.04046</c:v>
                </c:pt>
                <c:pt idx="72" formatCode="####0.00000">
                  <c:v>1.04004</c:v>
                </c:pt>
                <c:pt idx="73" formatCode="####0.00000">
                  <c:v>1.03952</c:v>
                </c:pt>
                <c:pt idx="74" formatCode="####0.00000">
                  <c:v>1.04009</c:v>
                </c:pt>
                <c:pt idx="75" formatCode="####0.00000">
                  <c:v>1.03961</c:v>
                </c:pt>
                <c:pt idx="76" formatCode="####0.00000">
                  <c:v>1.04018</c:v>
                </c:pt>
                <c:pt idx="77" formatCode="####0.00000">
                  <c:v>1.04025</c:v>
                </c:pt>
                <c:pt idx="78" formatCode="####0.00000">
                  <c:v>1.03921</c:v>
                </c:pt>
                <c:pt idx="79" formatCode="####0.00000">
                  <c:v>1.04008</c:v>
                </c:pt>
                <c:pt idx="80" formatCode="####0.00000">
                  <c:v>1.04018</c:v>
                </c:pt>
                <c:pt idx="81" formatCode="####0.00000">
                  <c:v>1.04075</c:v>
                </c:pt>
                <c:pt idx="82" formatCode="####0.00000">
                  <c:v>1.03995</c:v>
                </c:pt>
                <c:pt idx="83" formatCode="####0.00000">
                  <c:v>1.03967</c:v>
                </c:pt>
                <c:pt idx="84" formatCode="####0.00000">
                  <c:v>1.03971</c:v>
                </c:pt>
                <c:pt idx="85" formatCode="####0.00000">
                  <c:v>1.04023</c:v>
                </c:pt>
                <c:pt idx="86" formatCode="####0.00000">
                  <c:v>1.03989</c:v>
                </c:pt>
                <c:pt idx="87" formatCode="####0.00000">
                  <c:v>1.03972</c:v>
                </c:pt>
                <c:pt idx="88" formatCode="####0.00000">
                  <c:v>1.03914</c:v>
                </c:pt>
                <c:pt idx="89" formatCode="####0.00000">
                  <c:v>1.04072</c:v>
                </c:pt>
                <c:pt idx="90" formatCode="####0.00000">
                  <c:v>1.04051</c:v>
                </c:pt>
                <c:pt idx="91" formatCode="####0.00000">
                  <c:v>1.0394</c:v>
                </c:pt>
                <c:pt idx="92" formatCode="####0.00000">
                  <c:v>1.04017</c:v>
                </c:pt>
                <c:pt idx="93" formatCode="####0.00000">
                  <c:v>1.03977</c:v>
                </c:pt>
                <c:pt idx="94" formatCode="####0.00000">
                  <c:v>1.03915</c:v>
                </c:pt>
                <c:pt idx="95" formatCode="####0.00000">
                  <c:v>1.04005</c:v>
                </c:pt>
                <c:pt idx="96" formatCode="####0.00000">
                  <c:v>1.03976</c:v>
                </c:pt>
                <c:pt idx="97" formatCode="####0.00000">
                  <c:v>1.03993</c:v>
                </c:pt>
                <c:pt idx="98" formatCode="####0.00000">
                  <c:v>1.03902</c:v>
                </c:pt>
                <c:pt idx="99" formatCode="####0.00000">
                  <c:v>1.04043</c:v>
                </c:pt>
                <c:pt idx="100" formatCode="####0.00000">
                  <c:v>1.03922</c:v>
                </c:pt>
                <c:pt idx="101" formatCode="####0.00000">
                  <c:v>1.03952</c:v>
                </c:pt>
                <c:pt idx="102" formatCode="####0.00000">
                  <c:v>1.03991</c:v>
                </c:pt>
                <c:pt idx="103" formatCode="####0.00000">
                  <c:v>1.03916</c:v>
                </c:pt>
                <c:pt idx="104" formatCode="####0.00000">
                  <c:v>1.03965</c:v>
                </c:pt>
                <c:pt idx="105" formatCode="####0.00000">
                  <c:v>1.03904</c:v>
                </c:pt>
                <c:pt idx="106" formatCode="####0.00000">
                  <c:v>1.03874</c:v>
                </c:pt>
                <c:pt idx="107" formatCode="####0.00000">
                  <c:v>1.04028</c:v>
                </c:pt>
                <c:pt idx="108" formatCode="####0.00000">
                  <c:v>1.03901</c:v>
                </c:pt>
                <c:pt idx="109" formatCode="####0.00000">
                  <c:v>1.0397</c:v>
                </c:pt>
                <c:pt idx="110" formatCode="####0.00000">
                  <c:v>1.03921</c:v>
                </c:pt>
                <c:pt idx="111" formatCode="####0.00000">
                  <c:v>1.03978</c:v>
                </c:pt>
                <c:pt idx="112" formatCode="####0.00000">
                  <c:v>1.03655</c:v>
                </c:pt>
                <c:pt idx="113" formatCode="####0.00000">
                  <c:v>1.03998</c:v>
                </c:pt>
                <c:pt idx="114" formatCode="####0.00000">
                  <c:v>1.04096</c:v>
                </c:pt>
                <c:pt idx="115" formatCode="####0.00000">
                  <c:v>1.04063</c:v>
                </c:pt>
                <c:pt idx="116" formatCode="####0.00000">
                  <c:v>1.0403</c:v>
                </c:pt>
                <c:pt idx="117" formatCode="####0.00000">
                  <c:v>1.04057</c:v>
                </c:pt>
                <c:pt idx="118" formatCode="####0.00000">
                  <c:v>1.04002</c:v>
                </c:pt>
                <c:pt idx="119" formatCode="####0.00000">
                  <c:v>1.0406</c:v>
                </c:pt>
                <c:pt idx="120" formatCode="####0.00000">
                  <c:v>1.04035</c:v>
                </c:pt>
                <c:pt idx="121" formatCode="####0.00000">
                  <c:v>1.04014</c:v>
                </c:pt>
                <c:pt idx="122" formatCode="####0.00000">
                  <c:v>1.04029</c:v>
                </c:pt>
                <c:pt idx="123" formatCode="####0.00000">
                  <c:v>1.03959</c:v>
                </c:pt>
                <c:pt idx="124" formatCode="####0.00000">
                  <c:v>1.03991</c:v>
                </c:pt>
                <c:pt idx="125" formatCode="####0.00000">
                  <c:v>1.04072</c:v>
                </c:pt>
                <c:pt idx="126" formatCode="####0.00000">
                  <c:v>1.03856</c:v>
                </c:pt>
                <c:pt idx="127" formatCode="####0.00000">
                  <c:v>1.0403</c:v>
                </c:pt>
                <c:pt idx="128" formatCode="####0.00000">
                  <c:v>1.03888</c:v>
                </c:pt>
                <c:pt idx="129" formatCode="####0.00000">
                  <c:v>1.04022</c:v>
                </c:pt>
                <c:pt idx="130" formatCode="####0.00000">
                  <c:v>1.03989</c:v>
                </c:pt>
                <c:pt idx="131" formatCode="####0.00000">
                  <c:v>1.03905</c:v>
                </c:pt>
                <c:pt idx="132" formatCode="####0.00000">
                  <c:v>1.03945</c:v>
                </c:pt>
                <c:pt idx="133" formatCode="####0.00000">
                  <c:v>1.03992</c:v>
                </c:pt>
                <c:pt idx="134" formatCode="####0.00000">
                  <c:v>1.03975</c:v>
                </c:pt>
                <c:pt idx="135" formatCode="####0.00000">
                  <c:v>1.03965</c:v>
                </c:pt>
                <c:pt idx="136" formatCode="####0.00000">
                  <c:v>1.03988</c:v>
                </c:pt>
                <c:pt idx="137" formatCode="####0.00000">
                  <c:v>1.04014</c:v>
                </c:pt>
                <c:pt idx="138" formatCode="####0.00000">
                  <c:v>1.03965</c:v>
                </c:pt>
                <c:pt idx="139" formatCode="####0.00000">
                  <c:v>1.15114</c:v>
                </c:pt>
                <c:pt idx="140" formatCode="####0.00000">
                  <c:v>1.17512</c:v>
                </c:pt>
                <c:pt idx="141" formatCode="####0.00000">
                  <c:v>1.17397</c:v>
                </c:pt>
                <c:pt idx="142" formatCode="####0.00000">
                  <c:v>1.1749</c:v>
                </c:pt>
              </c:numCache>
            </c:numRef>
          </c:yVal>
          <c:smooth val="0"/>
        </c:ser>
        <c:dLbls>
          <c:showLegendKey val="0"/>
          <c:showVal val="0"/>
          <c:showCatName val="0"/>
          <c:showSerName val="0"/>
          <c:showPercent val="0"/>
          <c:showBubbleSize val="0"/>
        </c:dLbls>
        <c:axId val="2133276552"/>
        <c:axId val="2045521656"/>
      </c:scatterChart>
      <c:valAx>
        <c:axId val="2133276552"/>
        <c:scaling>
          <c:orientation val="minMax"/>
          <c:max val="42278.0"/>
          <c:min val="41275.0"/>
        </c:scaling>
        <c:delete val="0"/>
        <c:axPos val="b"/>
        <c:majorGridlines>
          <c:spPr>
            <a:ln w="9525" cap="flat" cmpd="sng" algn="ctr">
              <a:solidFill>
                <a:schemeClr val="tx1">
                  <a:lumMod val="15000"/>
                  <a:lumOff val="85000"/>
                </a:schemeClr>
              </a:solidFill>
              <a:round/>
            </a:ln>
            <a:effectLst/>
          </c:spPr>
        </c:majorGridlines>
        <c:numFmt formatCode="[$-409]mmm\-yy;@"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ES"/>
          </a:p>
        </c:txPr>
        <c:crossAx val="2045521656"/>
        <c:crosses val="autoZero"/>
        <c:crossBetween val="midCat"/>
        <c:majorUnit val="183.0"/>
      </c:valAx>
      <c:valAx>
        <c:axId val="2045521656"/>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smtClean="0">
                    <a:solidFill>
                      <a:schemeClr val="tx1"/>
                    </a:solidFill>
                  </a:rPr>
                  <a:t>Producer prices in R$/liter or kg</a:t>
                </a:r>
                <a:endParaRPr lang="en-US" dirty="0">
                  <a:solidFill>
                    <a:schemeClr val="tx1"/>
                  </a:solidFill>
                </a:endParaRPr>
              </a:p>
            </c:rich>
          </c:tx>
          <c:layout>
            <c:manualLayout>
              <c:xMode val="edge"/>
              <c:yMode val="edge"/>
              <c:x val="0.00255638711228891"/>
              <c:y val="0.111632105406489"/>
            </c:manualLayout>
          </c:layout>
          <c:overlay val="0"/>
          <c:spPr>
            <a:noFill/>
            <a:ln>
              <a:noFill/>
            </a:ln>
            <a:effectLst/>
          </c:sp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ES"/>
          </a:p>
        </c:txPr>
        <c:crossAx val="2133276552"/>
        <c:crosses val="autoZero"/>
        <c:crossBetween val="midCat"/>
      </c:valAx>
      <c:spPr>
        <a:noFill/>
        <a:ln>
          <a:noFill/>
        </a:ln>
        <a:effectLst/>
      </c:spPr>
    </c:plotArea>
    <c:legend>
      <c:legendPos val="r"/>
      <c:layout>
        <c:manualLayout>
          <c:xMode val="edge"/>
          <c:yMode val="edge"/>
          <c:x val="0.205401217289855"/>
          <c:y val="0.648234606546291"/>
          <c:w val="0.634385236385213"/>
          <c:h val="0.200209907255264"/>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solidFill>
                  <a:schemeClr val="tx1"/>
                </a:solidFill>
              </a:rPr>
              <a:t>Fund balance</a:t>
            </a:r>
            <a:endParaRPr lang="en-US" dirty="0">
              <a:solidFill>
                <a:schemeClr val="tx1"/>
              </a:solidFill>
            </a:endParaRPr>
          </a:p>
        </c:rich>
      </c:tx>
      <c:layout/>
      <c:overlay val="0"/>
      <c:spPr>
        <a:noFill/>
        <a:ln>
          <a:noFill/>
        </a:ln>
        <a:effectLst/>
      </c:spPr>
    </c:title>
    <c:autoTitleDeleted val="0"/>
    <c:plotArea>
      <c:layout>
        <c:manualLayout>
          <c:layoutTarget val="inner"/>
          <c:xMode val="edge"/>
          <c:yMode val="edge"/>
          <c:x val="0.116588253129934"/>
          <c:y val="0.138903374039855"/>
          <c:w val="0.853873197371429"/>
          <c:h val="0.704973460345373"/>
        </c:manualLayout>
      </c:layout>
      <c:lineChart>
        <c:grouping val="standard"/>
        <c:varyColors val="0"/>
        <c:ser>
          <c:idx val="0"/>
          <c:order val="0"/>
          <c:tx>
            <c:strRef>
              <c:f>Sheet1!$B$1</c:f>
              <c:strCache>
                <c:ptCount val="1"/>
                <c:pt idx="0">
                  <c:v>VND billion</c:v>
                </c:pt>
              </c:strCache>
            </c:strRef>
          </c:tx>
          <c:spPr>
            <a:ln w="28575" cap="rnd">
              <a:solidFill>
                <a:schemeClr val="accent1"/>
              </a:solidFill>
              <a:round/>
            </a:ln>
            <a:effectLst/>
          </c:spPr>
          <c:marker>
            <c:symbol val="none"/>
          </c:marker>
          <c:cat>
            <c:numRef>
              <c:f>Sheet1!$A$2:$A$11</c:f>
              <c:numCache>
                <c:formatCode>mmm\-yy</c:formatCode>
                <c:ptCount val="10"/>
                <c:pt idx="0">
                  <c:v>41455.0</c:v>
                </c:pt>
                <c:pt idx="1">
                  <c:v>41547.0</c:v>
                </c:pt>
                <c:pt idx="2">
                  <c:v>41639.0</c:v>
                </c:pt>
                <c:pt idx="3">
                  <c:v>41729.0</c:v>
                </c:pt>
                <c:pt idx="4">
                  <c:v>41820.0</c:v>
                </c:pt>
                <c:pt idx="5">
                  <c:v>41912.0</c:v>
                </c:pt>
                <c:pt idx="6">
                  <c:v>42004.0</c:v>
                </c:pt>
                <c:pt idx="7">
                  <c:v>42094.0</c:v>
                </c:pt>
                <c:pt idx="8">
                  <c:v>42185.0</c:v>
                </c:pt>
                <c:pt idx="9">
                  <c:v>42248.0</c:v>
                </c:pt>
              </c:numCache>
            </c:numRef>
          </c:cat>
          <c:val>
            <c:numRef>
              <c:f>Sheet1!$B$2:$B$11</c:f>
              <c:numCache>
                <c:formatCode>General</c:formatCode>
                <c:ptCount val="10"/>
                <c:pt idx="0">
                  <c:v>55.46700000000001</c:v>
                </c:pt>
                <c:pt idx="1">
                  <c:v>58.60100000000001</c:v>
                </c:pt>
                <c:pt idx="2">
                  <c:v>169.219</c:v>
                </c:pt>
                <c:pt idx="3">
                  <c:v>842.016</c:v>
                </c:pt>
                <c:pt idx="4">
                  <c:v>1594.749</c:v>
                </c:pt>
                <c:pt idx="5">
                  <c:v>2296.608999999999</c:v>
                </c:pt>
                <c:pt idx="6">
                  <c:v>4018.711</c:v>
                </c:pt>
                <c:pt idx="7">
                  <c:v>2843.648</c:v>
                </c:pt>
                <c:pt idx="8">
                  <c:v>1794.4</c:v>
                </c:pt>
                <c:pt idx="9">
                  <c:v>2776.368</c:v>
                </c:pt>
              </c:numCache>
            </c:numRef>
          </c:val>
          <c:smooth val="0"/>
        </c:ser>
        <c:ser>
          <c:idx val="1"/>
          <c:order val="1"/>
          <c:tx>
            <c:strRef>
              <c:f>Sheet1!$C$1</c:f>
              <c:strCache>
                <c:ptCount val="1"/>
                <c:pt idx="0">
                  <c:v>MXN million</c:v>
                </c:pt>
              </c:strCache>
            </c:strRef>
          </c:tx>
          <c:spPr>
            <a:ln w="28575" cap="rnd" cmpd="dbl">
              <a:solidFill>
                <a:schemeClr val="tx2">
                  <a:lumMod val="50000"/>
                  <a:lumOff val="50000"/>
                </a:schemeClr>
              </a:solidFill>
              <a:round/>
            </a:ln>
            <a:effectLst/>
          </c:spPr>
          <c:marker>
            <c:symbol val="none"/>
          </c:marker>
          <c:cat>
            <c:numRef>
              <c:f>Sheet1!$A$2:$A$11</c:f>
              <c:numCache>
                <c:formatCode>mmm\-yy</c:formatCode>
                <c:ptCount val="10"/>
                <c:pt idx="0">
                  <c:v>41455.0</c:v>
                </c:pt>
                <c:pt idx="1">
                  <c:v>41547.0</c:v>
                </c:pt>
                <c:pt idx="2">
                  <c:v>41639.0</c:v>
                </c:pt>
                <c:pt idx="3">
                  <c:v>41729.0</c:v>
                </c:pt>
                <c:pt idx="4">
                  <c:v>41820.0</c:v>
                </c:pt>
                <c:pt idx="5">
                  <c:v>41912.0</c:v>
                </c:pt>
                <c:pt idx="6">
                  <c:v>42004.0</c:v>
                </c:pt>
                <c:pt idx="7">
                  <c:v>42094.0</c:v>
                </c:pt>
                <c:pt idx="8">
                  <c:v>42185.0</c:v>
                </c:pt>
                <c:pt idx="9">
                  <c:v>42248.0</c:v>
                </c:pt>
              </c:numCache>
            </c:numRef>
          </c:cat>
          <c:val>
            <c:numRef>
              <c:f>Sheet1!$C$2:$C$11</c:f>
              <c:numCache>
                <c:formatCode>General</c:formatCode>
                <c:ptCount val="10"/>
                <c:pt idx="0">
                  <c:v>34.1737941988195</c:v>
                </c:pt>
                <c:pt idx="1">
                  <c:v>36.19605596634002</c:v>
                </c:pt>
                <c:pt idx="2">
                  <c:v>104.2098287715326</c:v>
                </c:pt>
                <c:pt idx="3">
                  <c:v>526.704813951846</c:v>
                </c:pt>
                <c:pt idx="4">
                  <c:v>974.7304386135934</c:v>
                </c:pt>
                <c:pt idx="5">
                  <c:v>1433.560757414421</c:v>
                </c:pt>
                <c:pt idx="6">
                  <c:v>2735.732530687061</c:v>
                </c:pt>
                <c:pt idx="7">
                  <c:v>2020.667681739646</c:v>
                </c:pt>
                <c:pt idx="8">
                  <c:v>1273.798416894285</c:v>
                </c:pt>
                <c:pt idx="9">
                  <c:v>2086.540462710121</c:v>
                </c:pt>
              </c:numCache>
            </c:numRef>
          </c:val>
          <c:smooth val="0"/>
        </c:ser>
        <c:dLbls>
          <c:showLegendKey val="0"/>
          <c:showVal val="0"/>
          <c:showCatName val="0"/>
          <c:showSerName val="0"/>
          <c:showPercent val="0"/>
          <c:showBubbleSize val="0"/>
        </c:dLbls>
        <c:marker val="1"/>
        <c:smooth val="0"/>
        <c:axId val="2102852024"/>
        <c:axId val="2059782200"/>
      </c:lineChart>
      <c:dateAx>
        <c:axId val="2102852024"/>
        <c:scaling>
          <c:orientation val="minMax"/>
          <c:max val="42278.0"/>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es-ES"/>
          </a:p>
        </c:txPr>
        <c:crossAx val="2059782200"/>
        <c:crosses val="autoZero"/>
        <c:auto val="1"/>
        <c:lblOffset val="100"/>
        <c:baseTimeUnit val="months"/>
        <c:majorUnit val="3.0"/>
        <c:majorTimeUnit val="months"/>
      </c:dateAx>
      <c:valAx>
        <c:axId val="2059782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ES"/>
          </a:p>
        </c:txPr>
        <c:crossAx val="2102852024"/>
        <c:crosses val="autoZero"/>
        <c:crossBetween val="between"/>
      </c:valAx>
      <c:spPr>
        <a:noFill/>
        <a:ln>
          <a:noFill/>
        </a:ln>
        <a:effectLst/>
      </c:spPr>
    </c:plotArea>
    <c:legend>
      <c:legendPos val="b"/>
      <c:layout>
        <c:manualLayout>
          <c:xMode val="edge"/>
          <c:yMode val="edge"/>
          <c:x val="0.176068784857656"/>
          <c:y val="0.213877995795539"/>
          <c:w val="0.330994353844758"/>
          <c:h val="0.16246805147308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US" dirty="0" smtClean="0"/>
              <a:t>Retail price</a:t>
            </a:r>
            <a:r>
              <a:rPr lang="en-US" baseline="0" dirty="0" smtClean="0"/>
              <a:t> of gasoline</a:t>
            </a:r>
            <a:endParaRPr lang="en-US" dirty="0"/>
          </a:p>
        </c:rich>
      </c:tx>
      <c:layout/>
      <c:overlay val="0"/>
      <c:spPr>
        <a:noFill/>
        <a:ln>
          <a:noFill/>
        </a:ln>
        <a:effectLst/>
      </c:spPr>
    </c:title>
    <c:autoTitleDeleted val="0"/>
    <c:plotArea>
      <c:layout>
        <c:manualLayout>
          <c:layoutTarget val="inner"/>
          <c:xMode val="edge"/>
          <c:yMode val="edge"/>
          <c:x val="0.122711392951595"/>
          <c:y val="0.110344117884377"/>
          <c:w val="0.81293203389558"/>
          <c:h val="0.791728634859901"/>
        </c:manualLayout>
      </c:layout>
      <c:scatterChart>
        <c:scatterStyle val="lineMarker"/>
        <c:varyColors val="0"/>
        <c:ser>
          <c:idx val="0"/>
          <c:order val="0"/>
          <c:tx>
            <c:strRef>
              <c:f>Sheet1!$B$1</c:f>
              <c:strCache>
                <c:ptCount val="1"/>
                <c:pt idx="0">
                  <c:v>With stabilization</c:v>
                </c:pt>
              </c:strCache>
            </c:strRef>
          </c:tx>
          <c:spPr>
            <a:ln w="25400" cap="rnd">
              <a:solidFill>
                <a:schemeClr val="accent1">
                  <a:lumMod val="75000"/>
                  <a:lumOff val="25000"/>
                </a:schemeClr>
              </a:solidFill>
              <a:round/>
            </a:ln>
            <a:effectLst/>
          </c:spPr>
          <c:marker>
            <c:symbol val="none"/>
          </c:marker>
          <c:xVal>
            <c:numRef>
              <c:f>Sheet1!$A$2:$A$245</c:f>
              <c:numCache>
                <c:formatCode>m/d/yyyy</c:formatCode>
                <c:ptCount val="244"/>
                <c:pt idx="0">
                  <c:v>40546.0</c:v>
                </c:pt>
                <c:pt idx="1">
                  <c:v>40553.0</c:v>
                </c:pt>
                <c:pt idx="2">
                  <c:v>40560.0</c:v>
                </c:pt>
                <c:pt idx="3">
                  <c:v>40567.0</c:v>
                </c:pt>
                <c:pt idx="4">
                  <c:v>40574.0</c:v>
                </c:pt>
                <c:pt idx="5">
                  <c:v>40581.0</c:v>
                </c:pt>
                <c:pt idx="6">
                  <c:v>40588.0</c:v>
                </c:pt>
                <c:pt idx="7">
                  <c:v>40595.0</c:v>
                </c:pt>
                <c:pt idx="8">
                  <c:v>40602.0</c:v>
                </c:pt>
                <c:pt idx="9">
                  <c:v>40609.0</c:v>
                </c:pt>
                <c:pt idx="10">
                  <c:v>40616.0</c:v>
                </c:pt>
                <c:pt idx="11">
                  <c:v>40623.0</c:v>
                </c:pt>
                <c:pt idx="12">
                  <c:v>40630.0</c:v>
                </c:pt>
                <c:pt idx="13">
                  <c:v>40637.0</c:v>
                </c:pt>
                <c:pt idx="14">
                  <c:v>40644.0</c:v>
                </c:pt>
                <c:pt idx="15">
                  <c:v>40651.0</c:v>
                </c:pt>
                <c:pt idx="16">
                  <c:v>40658.0</c:v>
                </c:pt>
                <c:pt idx="17">
                  <c:v>40665.0</c:v>
                </c:pt>
                <c:pt idx="18">
                  <c:v>40672.0</c:v>
                </c:pt>
                <c:pt idx="19">
                  <c:v>40679.0</c:v>
                </c:pt>
                <c:pt idx="20">
                  <c:v>40686.0</c:v>
                </c:pt>
                <c:pt idx="21">
                  <c:v>40693.0</c:v>
                </c:pt>
                <c:pt idx="22">
                  <c:v>40700.0</c:v>
                </c:pt>
                <c:pt idx="23">
                  <c:v>40707.0</c:v>
                </c:pt>
                <c:pt idx="24">
                  <c:v>40714.0</c:v>
                </c:pt>
                <c:pt idx="25">
                  <c:v>40721.0</c:v>
                </c:pt>
                <c:pt idx="26">
                  <c:v>40728.0</c:v>
                </c:pt>
                <c:pt idx="27">
                  <c:v>40735.0</c:v>
                </c:pt>
                <c:pt idx="28">
                  <c:v>40742.0</c:v>
                </c:pt>
                <c:pt idx="29">
                  <c:v>40749.0</c:v>
                </c:pt>
                <c:pt idx="30">
                  <c:v>40756.0</c:v>
                </c:pt>
                <c:pt idx="31">
                  <c:v>40763.0</c:v>
                </c:pt>
                <c:pt idx="32">
                  <c:v>40770.0</c:v>
                </c:pt>
                <c:pt idx="33">
                  <c:v>40777.0</c:v>
                </c:pt>
                <c:pt idx="34">
                  <c:v>40784.0</c:v>
                </c:pt>
                <c:pt idx="35">
                  <c:v>40791.0</c:v>
                </c:pt>
                <c:pt idx="36">
                  <c:v>40798.0</c:v>
                </c:pt>
                <c:pt idx="37">
                  <c:v>40805.0</c:v>
                </c:pt>
                <c:pt idx="38">
                  <c:v>40812.0</c:v>
                </c:pt>
                <c:pt idx="39">
                  <c:v>40819.0</c:v>
                </c:pt>
                <c:pt idx="40">
                  <c:v>40826.0</c:v>
                </c:pt>
                <c:pt idx="41">
                  <c:v>40833.0</c:v>
                </c:pt>
                <c:pt idx="42">
                  <c:v>40840.0</c:v>
                </c:pt>
                <c:pt idx="43">
                  <c:v>40847.0</c:v>
                </c:pt>
                <c:pt idx="44">
                  <c:v>40854.0</c:v>
                </c:pt>
                <c:pt idx="45">
                  <c:v>40861.0</c:v>
                </c:pt>
                <c:pt idx="46">
                  <c:v>40868.0</c:v>
                </c:pt>
                <c:pt idx="47">
                  <c:v>40875.0</c:v>
                </c:pt>
                <c:pt idx="48">
                  <c:v>40882.0</c:v>
                </c:pt>
                <c:pt idx="49">
                  <c:v>40889.0</c:v>
                </c:pt>
                <c:pt idx="50">
                  <c:v>40896.0</c:v>
                </c:pt>
                <c:pt idx="51">
                  <c:v>40903.0</c:v>
                </c:pt>
                <c:pt idx="52">
                  <c:v>40910.0</c:v>
                </c:pt>
                <c:pt idx="53">
                  <c:v>40917.0</c:v>
                </c:pt>
                <c:pt idx="54">
                  <c:v>40924.0</c:v>
                </c:pt>
                <c:pt idx="55">
                  <c:v>40931.0</c:v>
                </c:pt>
                <c:pt idx="56">
                  <c:v>40938.0</c:v>
                </c:pt>
                <c:pt idx="57">
                  <c:v>40945.0</c:v>
                </c:pt>
                <c:pt idx="58">
                  <c:v>40952.0</c:v>
                </c:pt>
                <c:pt idx="59">
                  <c:v>40959.0</c:v>
                </c:pt>
                <c:pt idx="60">
                  <c:v>40966.0</c:v>
                </c:pt>
                <c:pt idx="61">
                  <c:v>40973.0</c:v>
                </c:pt>
                <c:pt idx="62">
                  <c:v>40980.0</c:v>
                </c:pt>
                <c:pt idx="63">
                  <c:v>40987.0</c:v>
                </c:pt>
                <c:pt idx="64">
                  <c:v>40994.0</c:v>
                </c:pt>
                <c:pt idx="65">
                  <c:v>41001.0</c:v>
                </c:pt>
                <c:pt idx="66">
                  <c:v>41008.0</c:v>
                </c:pt>
                <c:pt idx="67">
                  <c:v>41015.0</c:v>
                </c:pt>
                <c:pt idx="68">
                  <c:v>41022.0</c:v>
                </c:pt>
                <c:pt idx="69">
                  <c:v>41029.0</c:v>
                </c:pt>
                <c:pt idx="70">
                  <c:v>41036.0</c:v>
                </c:pt>
                <c:pt idx="71">
                  <c:v>41043.0</c:v>
                </c:pt>
                <c:pt idx="72">
                  <c:v>41050.0</c:v>
                </c:pt>
                <c:pt idx="73">
                  <c:v>41057.0</c:v>
                </c:pt>
                <c:pt idx="74">
                  <c:v>41064.0</c:v>
                </c:pt>
                <c:pt idx="75">
                  <c:v>41071.0</c:v>
                </c:pt>
                <c:pt idx="76">
                  <c:v>41078.0</c:v>
                </c:pt>
                <c:pt idx="77">
                  <c:v>41085.0</c:v>
                </c:pt>
                <c:pt idx="78">
                  <c:v>41092.0</c:v>
                </c:pt>
                <c:pt idx="79">
                  <c:v>41099.0</c:v>
                </c:pt>
                <c:pt idx="80">
                  <c:v>41106.0</c:v>
                </c:pt>
                <c:pt idx="81">
                  <c:v>41113.0</c:v>
                </c:pt>
                <c:pt idx="82">
                  <c:v>41120.0</c:v>
                </c:pt>
                <c:pt idx="83">
                  <c:v>41127.0</c:v>
                </c:pt>
                <c:pt idx="84">
                  <c:v>41134.0</c:v>
                </c:pt>
                <c:pt idx="85">
                  <c:v>41141.0</c:v>
                </c:pt>
                <c:pt idx="86">
                  <c:v>41148.0</c:v>
                </c:pt>
                <c:pt idx="87">
                  <c:v>41155.0</c:v>
                </c:pt>
                <c:pt idx="88">
                  <c:v>41162.0</c:v>
                </c:pt>
                <c:pt idx="89">
                  <c:v>41169.0</c:v>
                </c:pt>
                <c:pt idx="90">
                  <c:v>41176.0</c:v>
                </c:pt>
                <c:pt idx="91">
                  <c:v>41183.0</c:v>
                </c:pt>
                <c:pt idx="92">
                  <c:v>41190.0</c:v>
                </c:pt>
                <c:pt idx="93">
                  <c:v>41197.0</c:v>
                </c:pt>
                <c:pt idx="94">
                  <c:v>41204.0</c:v>
                </c:pt>
                <c:pt idx="95">
                  <c:v>41211.0</c:v>
                </c:pt>
                <c:pt idx="96">
                  <c:v>41218.0</c:v>
                </c:pt>
                <c:pt idx="97">
                  <c:v>41225.0</c:v>
                </c:pt>
                <c:pt idx="98">
                  <c:v>41232.0</c:v>
                </c:pt>
                <c:pt idx="99">
                  <c:v>41239.0</c:v>
                </c:pt>
                <c:pt idx="100">
                  <c:v>41246.0</c:v>
                </c:pt>
                <c:pt idx="101">
                  <c:v>41253.0</c:v>
                </c:pt>
                <c:pt idx="102">
                  <c:v>41260.0</c:v>
                </c:pt>
                <c:pt idx="103">
                  <c:v>41267.0</c:v>
                </c:pt>
                <c:pt idx="104">
                  <c:v>41274.0</c:v>
                </c:pt>
                <c:pt idx="105">
                  <c:v>41281.0</c:v>
                </c:pt>
                <c:pt idx="106">
                  <c:v>41288.0</c:v>
                </c:pt>
                <c:pt idx="107">
                  <c:v>41295.0</c:v>
                </c:pt>
                <c:pt idx="108">
                  <c:v>41302.0</c:v>
                </c:pt>
                <c:pt idx="109">
                  <c:v>41309.0</c:v>
                </c:pt>
                <c:pt idx="110">
                  <c:v>41316.0</c:v>
                </c:pt>
                <c:pt idx="111">
                  <c:v>41323.0</c:v>
                </c:pt>
                <c:pt idx="112">
                  <c:v>41330.0</c:v>
                </c:pt>
                <c:pt idx="113">
                  <c:v>41337.0</c:v>
                </c:pt>
                <c:pt idx="114">
                  <c:v>41344.0</c:v>
                </c:pt>
                <c:pt idx="115">
                  <c:v>41351.0</c:v>
                </c:pt>
                <c:pt idx="116">
                  <c:v>41358.0</c:v>
                </c:pt>
                <c:pt idx="117">
                  <c:v>41365.0</c:v>
                </c:pt>
                <c:pt idx="118">
                  <c:v>41372.0</c:v>
                </c:pt>
                <c:pt idx="119">
                  <c:v>41379.0</c:v>
                </c:pt>
                <c:pt idx="120">
                  <c:v>41386.0</c:v>
                </c:pt>
                <c:pt idx="121">
                  <c:v>41393.0</c:v>
                </c:pt>
                <c:pt idx="122">
                  <c:v>41400.0</c:v>
                </c:pt>
                <c:pt idx="123">
                  <c:v>41407.0</c:v>
                </c:pt>
                <c:pt idx="124">
                  <c:v>41414.0</c:v>
                </c:pt>
                <c:pt idx="125">
                  <c:v>41421.0</c:v>
                </c:pt>
                <c:pt idx="126">
                  <c:v>41428.0</c:v>
                </c:pt>
                <c:pt idx="127">
                  <c:v>41435.0</c:v>
                </c:pt>
                <c:pt idx="128">
                  <c:v>41442.0</c:v>
                </c:pt>
                <c:pt idx="129">
                  <c:v>41449.0</c:v>
                </c:pt>
                <c:pt idx="130">
                  <c:v>41456.0</c:v>
                </c:pt>
                <c:pt idx="131">
                  <c:v>41463.0</c:v>
                </c:pt>
                <c:pt idx="132">
                  <c:v>41470.0</c:v>
                </c:pt>
                <c:pt idx="133">
                  <c:v>41477.0</c:v>
                </c:pt>
                <c:pt idx="134">
                  <c:v>41484.0</c:v>
                </c:pt>
                <c:pt idx="135">
                  <c:v>41491.0</c:v>
                </c:pt>
                <c:pt idx="136">
                  <c:v>41498.0</c:v>
                </c:pt>
                <c:pt idx="137">
                  <c:v>41505.0</c:v>
                </c:pt>
                <c:pt idx="138">
                  <c:v>41512.0</c:v>
                </c:pt>
                <c:pt idx="139">
                  <c:v>41519.0</c:v>
                </c:pt>
                <c:pt idx="140">
                  <c:v>41526.0</c:v>
                </c:pt>
                <c:pt idx="141">
                  <c:v>41533.0</c:v>
                </c:pt>
                <c:pt idx="142">
                  <c:v>41540.0</c:v>
                </c:pt>
                <c:pt idx="143">
                  <c:v>41547.0</c:v>
                </c:pt>
                <c:pt idx="144">
                  <c:v>41554.0</c:v>
                </c:pt>
                <c:pt idx="145">
                  <c:v>41561.0</c:v>
                </c:pt>
                <c:pt idx="146">
                  <c:v>41568.0</c:v>
                </c:pt>
                <c:pt idx="147">
                  <c:v>41575.0</c:v>
                </c:pt>
                <c:pt idx="148">
                  <c:v>41582.0</c:v>
                </c:pt>
                <c:pt idx="149">
                  <c:v>41589.0</c:v>
                </c:pt>
                <c:pt idx="150">
                  <c:v>41596.0</c:v>
                </c:pt>
                <c:pt idx="151">
                  <c:v>41603.0</c:v>
                </c:pt>
                <c:pt idx="152">
                  <c:v>41610.0</c:v>
                </c:pt>
                <c:pt idx="153">
                  <c:v>41617.0</c:v>
                </c:pt>
                <c:pt idx="154">
                  <c:v>41624.0</c:v>
                </c:pt>
                <c:pt idx="155">
                  <c:v>41631.0</c:v>
                </c:pt>
                <c:pt idx="156">
                  <c:v>41638.0</c:v>
                </c:pt>
                <c:pt idx="157">
                  <c:v>41645.0</c:v>
                </c:pt>
                <c:pt idx="158">
                  <c:v>41652.0</c:v>
                </c:pt>
                <c:pt idx="159">
                  <c:v>41659.0</c:v>
                </c:pt>
                <c:pt idx="160">
                  <c:v>41666.0</c:v>
                </c:pt>
                <c:pt idx="161">
                  <c:v>41673.0</c:v>
                </c:pt>
                <c:pt idx="162">
                  <c:v>41680.0</c:v>
                </c:pt>
                <c:pt idx="163">
                  <c:v>41687.0</c:v>
                </c:pt>
                <c:pt idx="164">
                  <c:v>41694.0</c:v>
                </c:pt>
                <c:pt idx="165">
                  <c:v>41701.0</c:v>
                </c:pt>
                <c:pt idx="166">
                  <c:v>41708.0</c:v>
                </c:pt>
                <c:pt idx="167">
                  <c:v>41715.0</c:v>
                </c:pt>
                <c:pt idx="168">
                  <c:v>41722.0</c:v>
                </c:pt>
                <c:pt idx="169">
                  <c:v>41729.0</c:v>
                </c:pt>
                <c:pt idx="170">
                  <c:v>41736.0</c:v>
                </c:pt>
                <c:pt idx="171">
                  <c:v>41743.0</c:v>
                </c:pt>
                <c:pt idx="172">
                  <c:v>41750.0</c:v>
                </c:pt>
                <c:pt idx="173">
                  <c:v>41757.0</c:v>
                </c:pt>
                <c:pt idx="174">
                  <c:v>41764.0</c:v>
                </c:pt>
                <c:pt idx="175">
                  <c:v>41771.0</c:v>
                </c:pt>
                <c:pt idx="176">
                  <c:v>41778.0</c:v>
                </c:pt>
                <c:pt idx="177">
                  <c:v>41785.0</c:v>
                </c:pt>
                <c:pt idx="178">
                  <c:v>41792.0</c:v>
                </c:pt>
                <c:pt idx="179">
                  <c:v>41799.0</c:v>
                </c:pt>
                <c:pt idx="180">
                  <c:v>41806.0</c:v>
                </c:pt>
                <c:pt idx="181">
                  <c:v>41813.0</c:v>
                </c:pt>
                <c:pt idx="182">
                  <c:v>41820.0</c:v>
                </c:pt>
                <c:pt idx="183">
                  <c:v>41827.0</c:v>
                </c:pt>
                <c:pt idx="184">
                  <c:v>41834.0</c:v>
                </c:pt>
                <c:pt idx="185">
                  <c:v>41841.0</c:v>
                </c:pt>
                <c:pt idx="186">
                  <c:v>41848.0</c:v>
                </c:pt>
                <c:pt idx="187">
                  <c:v>41855.0</c:v>
                </c:pt>
                <c:pt idx="188">
                  <c:v>41862.0</c:v>
                </c:pt>
                <c:pt idx="189">
                  <c:v>41869.0</c:v>
                </c:pt>
                <c:pt idx="190">
                  <c:v>41876.0</c:v>
                </c:pt>
                <c:pt idx="191">
                  <c:v>41883.0</c:v>
                </c:pt>
                <c:pt idx="192">
                  <c:v>41890.0</c:v>
                </c:pt>
                <c:pt idx="193">
                  <c:v>41897.0</c:v>
                </c:pt>
                <c:pt idx="194">
                  <c:v>41904.0</c:v>
                </c:pt>
                <c:pt idx="195">
                  <c:v>41911.0</c:v>
                </c:pt>
                <c:pt idx="196">
                  <c:v>41918.0</c:v>
                </c:pt>
                <c:pt idx="197">
                  <c:v>41925.0</c:v>
                </c:pt>
                <c:pt idx="198">
                  <c:v>41932.0</c:v>
                </c:pt>
                <c:pt idx="199">
                  <c:v>41939.0</c:v>
                </c:pt>
                <c:pt idx="200">
                  <c:v>41946.0</c:v>
                </c:pt>
                <c:pt idx="201">
                  <c:v>41953.0</c:v>
                </c:pt>
                <c:pt idx="202">
                  <c:v>41960.0</c:v>
                </c:pt>
                <c:pt idx="203">
                  <c:v>41967.0</c:v>
                </c:pt>
                <c:pt idx="204">
                  <c:v>41974.0</c:v>
                </c:pt>
                <c:pt idx="205">
                  <c:v>41981.0</c:v>
                </c:pt>
                <c:pt idx="206">
                  <c:v>41988.0</c:v>
                </c:pt>
                <c:pt idx="207">
                  <c:v>41995.0</c:v>
                </c:pt>
                <c:pt idx="208">
                  <c:v>42002.0</c:v>
                </c:pt>
                <c:pt idx="209">
                  <c:v>42009.0</c:v>
                </c:pt>
                <c:pt idx="210">
                  <c:v>42016.0</c:v>
                </c:pt>
                <c:pt idx="211">
                  <c:v>42023.0</c:v>
                </c:pt>
                <c:pt idx="212">
                  <c:v>42030.0</c:v>
                </c:pt>
                <c:pt idx="213">
                  <c:v>42037.0</c:v>
                </c:pt>
                <c:pt idx="214">
                  <c:v>42044.0</c:v>
                </c:pt>
                <c:pt idx="215">
                  <c:v>42051.0</c:v>
                </c:pt>
                <c:pt idx="216">
                  <c:v>42058.0</c:v>
                </c:pt>
                <c:pt idx="217">
                  <c:v>42065.0</c:v>
                </c:pt>
                <c:pt idx="218">
                  <c:v>42072.0</c:v>
                </c:pt>
                <c:pt idx="219">
                  <c:v>42079.0</c:v>
                </c:pt>
                <c:pt idx="220">
                  <c:v>42086.0</c:v>
                </c:pt>
                <c:pt idx="221">
                  <c:v>42093.0</c:v>
                </c:pt>
                <c:pt idx="222">
                  <c:v>42100.0</c:v>
                </c:pt>
                <c:pt idx="223">
                  <c:v>42107.0</c:v>
                </c:pt>
                <c:pt idx="224">
                  <c:v>42114.0</c:v>
                </c:pt>
                <c:pt idx="225">
                  <c:v>42121.0</c:v>
                </c:pt>
                <c:pt idx="226">
                  <c:v>42128.0</c:v>
                </c:pt>
                <c:pt idx="227">
                  <c:v>42135.0</c:v>
                </c:pt>
                <c:pt idx="228">
                  <c:v>42142.0</c:v>
                </c:pt>
                <c:pt idx="229">
                  <c:v>42149.0</c:v>
                </c:pt>
                <c:pt idx="230">
                  <c:v>42156.0</c:v>
                </c:pt>
                <c:pt idx="231">
                  <c:v>42163.0</c:v>
                </c:pt>
                <c:pt idx="232">
                  <c:v>42170.0</c:v>
                </c:pt>
                <c:pt idx="233">
                  <c:v>42177.0</c:v>
                </c:pt>
                <c:pt idx="234">
                  <c:v>42184.0</c:v>
                </c:pt>
                <c:pt idx="235">
                  <c:v>42191.0</c:v>
                </c:pt>
                <c:pt idx="236">
                  <c:v>42198.0</c:v>
                </c:pt>
                <c:pt idx="237">
                  <c:v>42205.0</c:v>
                </c:pt>
                <c:pt idx="238">
                  <c:v>42212.0</c:v>
                </c:pt>
                <c:pt idx="239">
                  <c:v>42219.0</c:v>
                </c:pt>
                <c:pt idx="240">
                  <c:v>42226.0</c:v>
                </c:pt>
                <c:pt idx="241">
                  <c:v>42233.0</c:v>
                </c:pt>
                <c:pt idx="242">
                  <c:v>42240.0</c:v>
                </c:pt>
                <c:pt idx="243">
                  <c:v>42247.0</c:v>
                </c:pt>
              </c:numCache>
            </c:numRef>
          </c:xVal>
          <c:yVal>
            <c:numRef>
              <c:f>Sheet1!$B$2:$B$245</c:f>
              <c:numCache>
                <c:formatCode>0.0</c:formatCode>
                <c:ptCount val="244"/>
                <c:pt idx="0">
                  <c:v>652.8099999999998</c:v>
                </c:pt>
                <c:pt idx="1">
                  <c:v>663.48</c:v>
                </c:pt>
                <c:pt idx="2">
                  <c:v>691.42</c:v>
                </c:pt>
                <c:pt idx="3">
                  <c:v>686.75</c:v>
                </c:pt>
                <c:pt idx="4">
                  <c:v>692.9</c:v>
                </c:pt>
                <c:pt idx="5">
                  <c:v>682.71</c:v>
                </c:pt>
                <c:pt idx="6">
                  <c:v>677.1</c:v>
                </c:pt>
                <c:pt idx="7">
                  <c:v>673.73</c:v>
                </c:pt>
                <c:pt idx="8">
                  <c:v>675.42</c:v>
                </c:pt>
                <c:pt idx="9">
                  <c:v>690.17</c:v>
                </c:pt>
                <c:pt idx="10">
                  <c:v>720.18</c:v>
                </c:pt>
                <c:pt idx="11">
                  <c:v>720.18</c:v>
                </c:pt>
                <c:pt idx="12">
                  <c:v>717.64</c:v>
                </c:pt>
                <c:pt idx="13">
                  <c:v>721.73</c:v>
                </c:pt>
                <c:pt idx="14">
                  <c:v>724.29</c:v>
                </c:pt>
                <c:pt idx="15">
                  <c:v>725.4499999999999</c:v>
                </c:pt>
                <c:pt idx="16">
                  <c:v>725.78</c:v>
                </c:pt>
                <c:pt idx="17">
                  <c:v>723.3299999999999</c:v>
                </c:pt>
                <c:pt idx="18">
                  <c:v>726.76</c:v>
                </c:pt>
                <c:pt idx="19">
                  <c:v>726.51</c:v>
                </c:pt>
                <c:pt idx="20">
                  <c:v>726.72</c:v>
                </c:pt>
                <c:pt idx="21">
                  <c:v>726.3</c:v>
                </c:pt>
                <c:pt idx="22">
                  <c:v>712.9599999999999</c:v>
                </c:pt>
                <c:pt idx="23">
                  <c:v>716.54</c:v>
                </c:pt>
                <c:pt idx="24">
                  <c:v>720.3099999999999</c:v>
                </c:pt>
                <c:pt idx="25">
                  <c:v>725.77</c:v>
                </c:pt>
                <c:pt idx="26">
                  <c:v>713.63</c:v>
                </c:pt>
                <c:pt idx="27">
                  <c:v>698.07</c:v>
                </c:pt>
                <c:pt idx="28">
                  <c:v>713.21</c:v>
                </c:pt>
                <c:pt idx="29">
                  <c:v>731.61</c:v>
                </c:pt>
                <c:pt idx="30">
                  <c:v>737.73</c:v>
                </c:pt>
                <c:pt idx="31">
                  <c:v>735.07</c:v>
                </c:pt>
                <c:pt idx="32">
                  <c:v>735.59</c:v>
                </c:pt>
                <c:pt idx="33">
                  <c:v>710.9299999999999</c:v>
                </c:pt>
                <c:pt idx="34">
                  <c:v>709.3199999999999</c:v>
                </c:pt>
                <c:pt idx="35">
                  <c:v>722.58</c:v>
                </c:pt>
                <c:pt idx="36">
                  <c:v>734.5</c:v>
                </c:pt>
                <c:pt idx="37">
                  <c:v>749.89</c:v>
                </c:pt>
                <c:pt idx="38">
                  <c:v>737.16</c:v>
                </c:pt>
                <c:pt idx="39">
                  <c:v>757.14</c:v>
                </c:pt>
                <c:pt idx="40">
                  <c:v>752.7</c:v>
                </c:pt>
                <c:pt idx="41">
                  <c:v>749.4</c:v>
                </c:pt>
                <c:pt idx="42">
                  <c:v>754.21</c:v>
                </c:pt>
                <c:pt idx="43">
                  <c:v>765.7</c:v>
                </c:pt>
                <c:pt idx="44">
                  <c:v>753.3499999999999</c:v>
                </c:pt>
                <c:pt idx="45">
                  <c:v>753.3299999999999</c:v>
                </c:pt>
                <c:pt idx="46">
                  <c:v>755.2</c:v>
                </c:pt>
                <c:pt idx="47">
                  <c:v>761.55</c:v>
                </c:pt>
                <c:pt idx="48">
                  <c:v>743.05</c:v>
                </c:pt>
                <c:pt idx="49">
                  <c:v>738.07</c:v>
                </c:pt>
                <c:pt idx="50">
                  <c:v>742.8199999999999</c:v>
                </c:pt>
                <c:pt idx="51">
                  <c:v>747.25</c:v>
                </c:pt>
                <c:pt idx="52">
                  <c:v>749.79</c:v>
                </c:pt>
                <c:pt idx="53">
                  <c:v>759.9599999999999</c:v>
                </c:pt>
                <c:pt idx="54">
                  <c:v>764.79</c:v>
                </c:pt>
                <c:pt idx="55">
                  <c:v>764.8199999999999</c:v>
                </c:pt>
                <c:pt idx="56">
                  <c:v>758.68</c:v>
                </c:pt>
                <c:pt idx="57">
                  <c:v>761.21</c:v>
                </c:pt>
                <c:pt idx="58">
                  <c:v>763.07</c:v>
                </c:pt>
                <c:pt idx="59">
                  <c:v>765.8199999999999</c:v>
                </c:pt>
                <c:pt idx="60">
                  <c:v>766.8</c:v>
                </c:pt>
                <c:pt idx="61">
                  <c:v>772.18</c:v>
                </c:pt>
                <c:pt idx="62">
                  <c:v>775.09</c:v>
                </c:pt>
                <c:pt idx="63">
                  <c:v>780.09</c:v>
                </c:pt>
                <c:pt idx="64">
                  <c:v>776.59</c:v>
                </c:pt>
                <c:pt idx="65">
                  <c:v>781.73</c:v>
                </c:pt>
                <c:pt idx="66">
                  <c:v>787.9499999999999</c:v>
                </c:pt>
                <c:pt idx="67">
                  <c:v>794.25</c:v>
                </c:pt>
                <c:pt idx="68">
                  <c:v>803.16</c:v>
                </c:pt>
                <c:pt idx="69">
                  <c:v>801.07</c:v>
                </c:pt>
                <c:pt idx="70">
                  <c:v>794.29</c:v>
                </c:pt>
                <c:pt idx="71">
                  <c:v>776.21</c:v>
                </c:pt>
                <c:pt idx="72">
                  <c:v>770.72</c:v>
                </c:pt>
                <c:pt idx="73">
                  <c:v>772.75</c:v>
                </c:pt>
                <c:pt idx="74">
                  <c:v>773.9599999999999</c:v>
                </c:pt>
                <c:pt idx="75">
                  <c:v>778.5599999999999</c:v>
                </c:pt>
                <c:pt idx="76">
                  <c:v>763.8399999999999</c:v>
                </c:pt>
                <c:pt idx="77">
                  <c:v>748.23</c:v>
                </c:pt>
                <c:pt idx="78">
                  <c:v>733.77</c:v>
                </c:pt>
                <c:pt idx="79">
                  <c:v>728.3</c:v>
                </c:pt>
                <c:pt idx="80">
                  <c:v>726.67</c:v>
                </c:pt>
                <c:pt idx="81">
                  <c:v>740.23</c:v>
                </c:pt>
                <c:pt idx="82">
                  <c:v>740.8599999999999</c:v>
                </c:pt>
                <c:pt idx="83">
                  <c:v>747.4299999999999</c:v>
                </c:pt>
                <c:pt idx="84">
                  <c:v>749.8</c:v>
                </c:pt>
                <c:pt idx="85">
                  <c:v>760.76</c:v>
                </c:pt>
                <c:pt idx="86">
                  <c:v>775.21</c:v>
                </c:pt>
                <c:pt idx="87">
                  <c:v>783.48</c:v>
                </c:pt>
                <c:pt idx="88">
                  <c:v>795.24</c:v>
                </c:pt>
                <c:pt idx="89">
                  <c:v>781.6046511627907</c:v>
                </c:pt>
                <c:pt idx="90">
                  <c:v>778.78</c:v>
                </c:pt>
                <c:pt idx="91">
                  <c:v>779.9299999999999</c:v>
                </c:pt>
                <c:pt idx="92">
                  <c:v>778.66</c:v>
                </c:pt>
                <c:pt idx="93">
                  <c:v>783.74</c:v>
                </c:pt>
                <c:pt idx="94">
                  <c:v>786.59</c:v>
                </c:pt>
                <c:pt idx="95">
                  <c:v>772.54</c:v>
                </c:pt>
                <c:pt idx="96">
                  <c:v>748.9499999999999</c:v>
                </c:pt>
                <c:pt idx="97">
                  <c:v>727.0</c:v>
                </c:pt>
                <c:pt idx="98">
                  <c:v>728.8099999999999</c:v>
                </c:pt>
                <c:pt idx="99">
                  <c:v>736.67</c:v>
                </c:pt>
                <c:pt idx="100">
                  <c:v>733.57</c:v>
                </c:pt>
                <c:pt idx="101">
                  <c:v>733.64</c:v>
                </c:pt>
                <c:pt idx="102">
                  <c:v>723.6</c:v>
                </c:pt>
                <c:pt idx="103">
                  <c:v>711.29</c:v>
                </c:pt>
                <c:pt idx="104">
                  <c:v>723.98</c:v>
                </c:pt>
                <c:pt idx="105">
                  <c:v>744.5</c:v>
                </c:pt>
                <c:pt idx="106">
                  <c:v>755.2857142857143</c:v>
                </c:pt>
                <c:pt idx="107">
                  <c:v>756.875</c:v>
                </c:pt>
                <c:pt idx="108">
                  <c:v>757.7678571428571</c:v>
                </c:pt>
                <c:pt idx="109">
                  <c:v>754.6727272727273</c:v>
                </c:pt>
                <c:pt idx="110">
                  <c:v>768.9818181818181</c:v>
                </c:pt>
                <c:pt idx="111">
                  <c:v>786.9473684210525</c:v>
                </c:pt>
                <c:pt idx="112">
                  <c:v>801.1607142857142</c:v>
                </c:pt>
                <c:pt idx="113">
                  <c:v>806.0535714285715</c:v>
                </c:pt>
                <c:pt idx="114">
                  <c:v>803.4642857142856</c:v>
                </c:pt>
                <c:pt idx="115">
                  <c:v>801.3035714285715</c:v>
                </c:pt>
                <c:pt idx="116">
                  <c:v>795.9285714285715</c:v>
                </c:pt>
                <c:pt idx="117">
                  <c:v>788.5</c:v>
                </c:pt>
                <c:pt idx="118">
                  <c:v>783.9473684210525</c:v>
                </c:pt>
                <c:pt idx="119">
                  <c:v>778.1379310344828</c:v>
                </c:pt>
                <c:pt idx="120">
                  <c:v>760.543859649123</c:v>
                </c:pt>
                <c:pt idx="121">
                  <c:v>762.7017543859648</c:v>
                </c:pt>
                <c:pt idx="122">
                  <c:v>764.0877192982456</c:v>
                </c:pt>
                <c:pt idx="123">
                  <c:v>762.1929824561406</c:v>
                </c:pt>
                <c:pt idx="124">
                  <c:v>763.8596491228069</c:v>
                </c:pt>
                <c:pt idx="125">
                  <c:v>775.7894736842105</c:v>
                </c:pt>
                <c:pt idx="126">
                  <c:v>784.7719298245614</c:v>
                </c:pt>
                <c:pt idx="127">
                  <c:v>788.1228070175439</c:v>
                </c:pt>
                <c:pt idx="128">
                  <c:v>794.7894736842105</c:v>
                </c:pt>
                <c:pt idx="129">
                  <c:v>785.719298245614</c:v>
                </c:pt>
                <c:pt idx="130">
                  <c:v>788.3157894736842</c:v>
                </c:pt>
                <c:pt idx="131">
                  <c:v>780.8070175438595</c:v>
                </c:pt>
                <c:pt idx="132">
                  <c:v>771.0877192982456</c:v>
                </c:pt>
                <c:pt idx="133">
                  <c:v>800.0701754385967</c:v>
                </c:pt>
                <c:pt idx="134">
                  <c:v>799.561403508772</c:v>
                </c:pt>
                <c:pt idx="135">
                  <c:v>817.5087719298246</c:v>
                </c:pt>
                <c:pt idx="136">
                  <c:v>825.6666666666666</c:v>
                </c:pt>
                <c:pt idx="137">
                  <c:v>822.2982456140351</c:v>
                </c:pt>
                <c:pt idx="138">
                  <c:v>813.280701754386</c:v>
                </c:pt>
                <c:pt idx="139">
                  <c:v>818.1052631578947</c:v>
                </c:pt>
                <c:pt idx="140">
                  <c:v>821.3684210526316</c:v>
                </c:pt>
                <c:pt idx="141">
                  <c:v>812.2456140350877</c:v>
                </c:pt>
                <c:pt idx="142">
                  <c:v>783.8070175438595</c:v>
                </c:pt>
                <c:pt idx="143">
                  <c:v>772.4137931034483</c:v>
                </c:pt>
                <c:pt idx="144">
                  <c:v>760.5</c:v>
                </c:pt>
                <c:pt idx="145">
                  <c:v>756.4482758620688</c:v>
                </c:pt>
                <c:pt idx="146">
                  <c:v>755.2586206896551</c:v>
                </c:pt>
                <c:pt idx="147">
                  <c:v>757.9310344827584</c:v>
                </c:pt>
                <c:pt idx="148">
                  <c:v>753.3508771929825</c:v>
                </c:pt>
                <c:pt idx="149">
                  <c:v>745.1034482758623</c:v>
                </c:pt>
                <c:pt idx="150">
                  <c:v>741.8103448275862</c:v>
                </c:pt>
                <c:pt idx="151">
                  <c:v>754.0172413793103</c:v>
                </c:pt>
                <c:pt idx="152">
                  <c:v>775.4482758620688</c:v>
                </c:pt>
                <c:pt idx="153">
                  <c:v>789.3620689655171</c:v>
                </c:pt>
                <c:pt idx="154">
                  <c:v>792.3448275862069</c:v>
                </c:pt>
                <c:pt idx="155">
                  <c:v>785.4655172413793</c:v>
                </c:pt>
                <c:pt idx="156">
                  <c:v>787.9482758620688</c:v>
                </c:pt>
                <c:pt idx="157">
                  <c:v>804.4</c:v>
                </c:pt>
                <c:pt idx="158">
                  <c:v>813.9827586206896</c:v>
                </c:pt>
                <c:pt idx="159">
                  <c:v>810.155172413793</c:v>
                </c:pt>
                <c:pt idx="160">
                  <c:v>807.2241379310345</c:v>
                </c:pt>
                <c:pt idx="161">
                  <c:v>818.3859649122807</c:v>
                </c:pt>
                <c:pt idx="162">
                  <c:v>823.4561403508771</c:v>
                </c:pt>
                <c:pt idx="163">
                  <c:v>832.8947368421054</c:v>
                </c:pt>
                <c:pt idx="164">
                  <c:v>845.9649122807017</c:v>
                </c:pt>
                <c:pt idx="165">
                  <c:v>858.2982456140351</c:v>
                </c:pt>
                <c:pt idx="166">
                  <c:v>864.6724137931035</c:v>
                </c:pt>
                <c:pt idx="167">
                  <c:v>867.1379310344828</c:v>
                </c:pt>
                <c:pt idx="168">
                  <c:v>872.741379310345</c:v>
                </c:pt>
                <c:pt idx="169">
                  <c:v>859.1896551724137</c:v>
                </c:pt>
                <c:pt idx="170">
                  <c:v>841.9482758620688</c:v>
                </c:pt>
                <c:pt idx="171">
                  <c:v>848.3793103448276</c:v>
                </c:pt>
                <c:pt idx="172">
                  <c:v>850.5</c:v>
                </c:pt>
                <c:pt idx="173">
                  <c:v>865.5344827586208</c:v>
                </c:pt>
                <c:pt idx="174">
                  <c:v>875.2758620689656</c:v>
                </c:pt>
                <c:pt idx="175">
                  <c:v>884.8793103448276</c:v>
                </c:pt>
                <c:pt idx="176">
                  <c:v>866.8275862068965</c:v>
                </c:pt>
                <c:pt idx="177">
                  <c:v>852.8448275862069</c:v>
                </c:pt>
                <c:pt idx="178">
                  <c:v>862.0172413793103</c:v>
                </c:pt>
                <c:pt idx="179">
                  <c:v>867.9655172413793</c:v>
                </c:pt>
                <c:pt idx="180">
                  <c:v>866.3448275862069</c:v>
                </c:pt>
                <c:pt idx="181">
                  <c:v>871.6206896551725</c:v>
                </c:pt>
                <c:pt idx="182">
                  <c:v>886.8620689655171</c:v>
                </c:pt>
                <c:pt idx="183">
                  <c:v>893.7586206896551</c:v>
                </c:pt>
                <c:pt idx="184">
                  <c:v>895.1403508771932</c:v>
                </c:pt>
                <c:pt idx="185">
                  <c:v>884.4035087719299</c:v>
                </c:pt>
                <c:pt idx="186">
                  <c:v>875.4137931034483</c:v>
                </c:pt>
                <c:pt idx="187">
                  <c:v>870.5344827586208</c:v>
                </c:pt>
                <c:pt idx="188">
                  <c:v>867.5172413793103</c:v>
                </c:pt>
                <c:pt idx="189">
                  <c:v>867.2241379310345</c:v>
                </c:pt>
                <c:pt idx="190">
                  <c:v>869.0862068965516</c:v>
                </c:pt>
                <c:pt idx="191">
                  <c:v>874.1724137931035</c:v>
                </c:pt>
                <c:pt idx="192">
                  <c:v>878.7586206896551</c:v>
                </c:pt>
                <c:pt idx="193">
                  <c:v>883.741379310345</c:v>
                </c:pt>
                <c:pt idx="194">
                  <c:v>879.1896551724137</c:v>
                </c:pt>
                <c:pt idx="195">
                  <c:v>874.241379310345</c:v>
                </c:pt>
                <c:pt idx="196">
                  <c:v>878.4655172413793</c:v>
                </c:pt>
                <c:pt idx="197">
                  <c:v>882.3793103448276</c:v>
                </c:pt>
                <c:pt idx="198">
                  <c:v>877.741379310345</c:v>
                </c:pt>
                <c:pt idx="199">
                  <c:v>872.793103448276</c:v>
                </c:pt>
                <c:pt idx="200">
                  <c:v>868.1206896551725</c:v>
                </c:pt>
                <c:pt idx="201">
                  <c:v>862.655172413793</c:v>
                </c:pt>
                <c:pt idx="202">
                  <c:v>857.8275862068965</c:v>
                </c:pt>
                <c:pt idx="203">
                  <c:v>801.896551724138</c:v>
                </c:pt>
                <c:pt idx="204">
                  <c:v>793.3103448275862</c:v>
                </c:pt>
                <c:pt idx="205">
                  <c:v>783.4310344827584</c:v>
                </c:pt>
                <c:pt idx="206">
                  <c:v>768.6379310344828</c:v>
                </c:pt>
                <c:pt idx="207">
                  <c:v>749.9482758620688</c:v>
                </c:pt>
                <c:pt idx="208">
                  <c:v>727.9655172413793</c:v>
                </c:pt>
                <c:pt idx="209">
                  <c:v>702.3620689655171</c:v>
                </c:pt>
                <c:pt idx="210">
                  <c:v>683.1206896551725</c:v>
                </c:pt>
                <c:pt idx="211">
                  <c:v>668.0172413793103</c:v>
                </c:pt>
                <c:pt idx="212">
                  <c:v>662.155172413793</c:v>
                </c:pt>
                <c:pt idx="213">
                  <c:v>658.3448275862069</c:v>
                </c:pt>
                <c:pt idx="214">
                  <c:v>662.6034482758623</c:v>
                </c:pt>
                <c:pt idx="215">
                  <c:v>667.0172413793103</c:v>
                </c:pt>
                <c:pt idx="216">
                  <c:v>671.8448275862069</c:v>
                </c:pt>
                <c:pt idx="217">
                  <c:v>676.5689655172415</c:v>
                </c:pt>
                <c:pt idx="218">
                  <c:v>680.655172413793</c:v>
                </c:pt>
                <c:pt idx="219">
                  <c:v>684.2586206896551</c:v>
                </c:pt>
                <c:pt idx="220">
                  <c:v>688.5344827586208</c:v>
                </c:pt>
                <c:pt idx="221">
                  <c:v>693.2241379310345</c:v>
                </c:pt>
                <c:pt idx="222">
                  <c:v>696.8448275862069</c:v>
                </c:pt>
                <c:pt idx="223">
                  <c:v>701.4137931034483</c:v>
                </c:pt>
                <c:pt idx="224">
                  <c:v>701.396551724138</c:v>
                </c:pt>
                <c:pt idx="225">
                  <c:v>703.2758620689656</c:v>
                </c:pt>
                <c:pt idx="226">
                  <c:v>706.3620689655171</c:v>
                </c:pt>
                <c:pt idx="227">
                  <c:v>707.8620689655171</c:v>
                </c:pt>
                <c:pt idx="228">
                  <c:v>708.241379310345</c:v>
                </c:pt>
                <c:pt idx="229">
                  <c:v>704.8620689655171</c:v>
                </c:pt>
                <c:pt idx="230">
                  <c:v>708.241379310345</c:v>
                </c:pt>
                <c:pt idx="231">
                  <c:v>713.1379310344828</c:v>
                </c:pt>
                <c:pt idx="232">
                  <c:v>717.8275862068965</c:v>
                </c:pt>
                <c:pt idx="233">
                  <c:v>723.5344827586208</c:v>
                </c:pt>
                <c:pt idx="234">
                  <c:v>728.4655172413793</c:v>
                </c:pt>
                <c:pt idx="235">
                  <c:v>733.0862068965516</c:v>
                </c:pt>
                <c:pt idx="236">
                  <c:v>738.1379310344828</c:v>
                </c:pt>
                <c:pt idx="237">
                  <c:v>743.7068965517242</c:v>
                </c:pt>
                <c:pt idx="238">
                  <c:v>748.9655172413793</c:v>
                </c:pt>
                <c:pt idx="239">
                  <c:v>753.6206896551725</c:v>
                </c:pt>
                <c:pt idx="240">
                  <c:v>758.655172413793</c:v>
                </c:pt>
                <c:pt idx="241">
                  <c:v>763.5344827586208</c:v>
                </c:pt>
                <c:pt idx="242">
                  <c:v>762.8275862068965</c:v>
                </c:pt>
                <c:pt idx="243">
                  <c:v>761.6379310344828</c:v>
                </c:pt>
              </c:numCache>
            </c:numRef>
          </c:yVal>
          <c:smooth val="0"/>
        </c:ser>
        <c:ser>
          <c:idx val="1"/>
          <c:order val="1"/>
          <c:tx>
            <c:strRef>
              <c:f>Sheet1!$C$1</c:f>
              <c:strCache>
                <c:ptCount val="1"/>
                <c:pt idx="0">
                  <c:v>Without stabilization</c:v>
                </c:pt>
              </c:strCache>
            </c:strRef>
          </c:tx>
          <c:spPr>
            <a:ln w="25400" cap="rnd">
              <a:solidFill>
                <a:schemeClr val="accent1"/>
              </a:solidFill>
              <a:prstDash val="sysDash"/>
              <a:round/>
            </a:ln>
            <a:effectLst/>
          </c:spPr>
          <c:marker>
            <c:symbol val="none"/>
          </c:marker>
          <c:xVal>
            <c:numRef>
              <c:f>Sheet1!$A$2:$A$245</c:f>
              <c:numCache>
                <c:formatCode>m/d/yyyy</c:formatCode>
                <c:ptCount val="244"/>
                <c:pt idx="0">
                  <c:v>40546.0</c:v>
                </c:pt>
                <c:pt idx="1">
                  <c:v>40553.0</c:v>
                </c:pt>
                <c:pt idx="2">
                  <c:v>40560.0</c:v>
                </c:pt>
                <c:pt idx="3">
                  <c:v>40567.0</c:v>
                </c:pt>
                <c:pt idx="4">
                  <c:v>40574.0</c:v>
                </c:pt>
                <c:pt idx="5">
                  <c:v>40581.0</c:v>
                </c:pt>
                <c:pt idx="6">
                  <c:v>40588.0</c:v>
                </c:pt>
                <c:pt idx="7">
                  <c:v>40595.0</c:v>
                </c:pt>
                <c:pt idx="8">
                  <c:v>40602.0</c:v>
                </c:pt>
                <c:pt idx="9">
                  <c:v>40609.0</c:v>
                </c:pt>
                <c:pt idx="10">
                  <c:v>40616.0</c:v>
                </c:pt>
                <c:pt idx="11">
                  <c:v>40623.0</c:v>
                </c:pt>
                <c:pt idx="12">
                  <c:v>40630.0</c:v>
                </c:pt>
                <c:pt idx="13">
                  <c:v>40637.0</c:v>
                </c:pt>
                <c:pt idx="14">
                  <c:v>40644.0</c:v>
                </c:pt>
                <c:pt idx="15">
                  <c:v>40651.0</c:v>
                </c:pt>
                <c:pt idx="16">
                  <c:v>40658.0</c:v>
                </c:pt>
                <c:pt idx="17">
                  <c:v>40665.0</c:v>
                </c:pt>
                <c:pt idx="18">
                  <c:v>40672.0</c:v>
                </c:pt>
                <c:pt idx="19">
                  <c:v>40679.0</c:v>
                </c:pt>
                <c:pt idx="20">
                  <c:v>40686.0</c:v>
                </c:pt>
                <c:pt idx="21">
                  <c:v>40693.0</c:v>
                </c:pt>
                <c:pt idx="22">
                  <c:v>40700.0</c:v>
                </c:pt>
                <c:pt idx="23">
                  <c:v>40707.0</c:v>
                </c:pt>
                <c:pt idx="24">
                  <c:v>40714.0</c:v>
                </c:pt>
                <c:pt idx="25">
                  <c:v>40721.0</c:v>
                </c:pt>
                <c:pt idx="26">
                  <c:v>40728.0</c:v>
                </c:pt>
                <c:pt idx="27">
                  <c:v>40735.0</c:v>
                </c:pt>
                <c:pt idx="28">
                  <c:v>40742.0</c:v>
                </c:pt>
                <c:pt idx="29">
                  <c:v>40749.0</c:v>
                </c:pt>
                <c:pt idx="30">
                  <c:v>40756.0</c:v>
                </c:pt>
                <c:pt idx="31">
                  <c:v>40763.0</c:v>
                </c:pt>
                <c:pt idx="32">
                  <c:v>40770.0</c:v>
                </c:pt>
                <c:pt idx="33">
                  <c:v>40777.0</c:v>
                </c:pt>
                <c:pt idx="34">
                  <c:v>40784.0</c:v>
                </c:pt>
                <c:pt idx="35">
                  <c:v>40791.0</c:v>
                </c:pt>
                <c:pt idx="36">
                  <c:v>40798.0</c:v>
                </c:pt>
                <c:pt idx="37">
                  <c:v>40805.0</c:v>
                </c:pt>
                <c:pt idx="38">
                  <c:v>40812.0</c:v>
                </c:pt>
                <c:pt idx="39">
                  <c:v>40819.0</c:v>
                </c:pt>
                <c:pt idx="40">
                  <c:v>40826.0</c:v>
                </c:pt>
                <c:pt idx="41">
                  <c:v>40833.0</c:v>
                </c:pt>
                <c:pt idx="42">
                  <c:v>40840.0</c:v>
                </c:pt>
                <c:pt idx="43">
                  <c:v>40847.0</c:v>
                </c:pt>
                <c:pt idx="44">
                  <c:v>40854.0</c:v>
                </c:pt>
                <c:pt idx="45">
                  <c:v>40861.0</c:v>
                </c:pt>
                <c:pt idx="46">
                  <c:v>40868.0</c:v>
                </c:pt>
                <c:pt idx="47">
                  <c:v>40875.0</c:v>
                </c:pt>
                <c:pt idx="48">
                  <c:v>40882.0</c:v>
                </c:pt>
                <c:pt idx="49">
                  <c:v>40889.0</c:v>
                </c:pt>
                <c:pt idx="50">
                  <c:v>40896.0</c:v>
                </c:pt>
                <c:pt idx="51">
                  <c:v>40903.0</c:v>
                </c:pt>
                <c:pt idx="52">
                  <c:v>40910.0</c:v>
                </c:pt>
                <c:pt idx="53">
                  <c:v>40917.0</c:v>
                </c:pt>
                <c:pt idx="54">
                  <c:v>40924.0</c:v>
                </c:pt>
                <c:pt idx="55">
                  <c:v>40931.0</c:v>
                </c:pt>
                <c:pt idx="56">
                  <c:v>40938.0</c:v>
                </c:pt>
                <c:pt idx="57">
                  <c:v>40945.0</c:v>
                </c:pt>
                <c:pt idx="58">
                  <c:v>40952.0</c:v>
                </c:pt>
                <c:pt idx="59">
                  <c:v>40959.0</c:v>
                </c:pt>
                <c:pt idx="60">
                  <c:v>40966.0</c:v>
                </c:pt>
                <c:pt idx="61">
                  <c:v>40973.0</c:v>
                </c:pt>
                <c:pt idx="62">
                  <c:v>40980.0</c:v>
                </c:pt>
                <c:pt idx="63">
                  <c:v>40987.0</c:v>
                </c:pt>
                <c:pt idx="64">
                  <c:v>40994.0</c:v>
                </c:pt>
                <c:pt idx="65">
                  <c:v>41001.0</c:v>
                </c:pt>
                <c:pt idx="66">
                  <c:v>41008.0</c:v>
                </c:pt>
                <c:pt idx="67">
                  <c:v>41015.0</c:v>
                </c:pt>
                <c:pt idx="68">
                  <c:v>41022.0</c:v>
                </c:pt>
                <c:pt idx="69">
                  <c:v>41029.0</c:v>
                </c:pt>
                <c:pt idx="70">
                  <c:v>41036.0</c:v>
                </c:pt>
                <c:pt idx="71">
                  <c:v>41043.0</c:v>
                </c:pt>
                <c:pt idx="72">
                  <c:v>41050.0</c:v>
                </c:pt>
                <c:pt idx="73">
                  <c:v>41057.0</c:v>
                </c:pt>
                <c:pt idx="74">
                  <c:v>41064.0</c:v>
                </c:pt>
                <c:pt idx="75">
                  <c:v>41071.0</c:v>
                </c:pt>
                <c:pt idx="76">
                  <c:v>41078.0</c:v>
                </c:pt>
                <c:pt idx="77">
                  <c:v>41085.0</c:v>
                </c:pt>
                <c:pt idx="78">
                  <c:v>41092.0</c:v>
                </c:pt>
                <c:pt idx="79">
                  <c:v>41099.0</c:v>
                </c:pt>
                <c:pt idx="80">
                  <c:v>41106.0</c:v>
                </c:pt>
                <c:pt idx="81">
                  <c:v>41113.0</c:v>
                </c:pt>
                <c:pt idx="82">
                  <c:v>41120.0</c:v>
                </c:pt>
                <c:pt idx="83">
                  <c:v>41127.0</c:v>
                </c:pt>
                <c:pt idx="84">
                  <c:v>41134.0</c:v>
                </c:pt>
                <c:pt idx="85">
                  <c:v>41141.0</c:v>
                </c:pt>
                <c:pt idx="86">
                  <c:v>41148.0</c:v>
                </c:pt>
                <c:pt idx="87">
                  <c:v>41155.0</c:v>
                </c:pt>
                <c:pt idx="88">
                  <c:v>41162.0</c:v>
                </c:pt>
                <c:pt idx="89">
                  <c:v>41169.0</c:v>
                </c:pt>
                <c:pt idx="90">
                  <c:v>41176.0</c:v>
                </c:pt>
                <c:pt idx="91">
                  <c:v>41183.0</c:v>
                </c:pt>
                <c:pt idx="92">
                  <c:v>41190.0</c:v>
                </c:pt>
                <c:pt idx="93">
                  <c:v>41197.0</c:v>
                </c:pt>
                <c:pt idx="94">
                  <c:v>41204.0</c:v>
                </c:pt>
                <c:pt idx="95">
                  <c:v>41211.0</c:v>
                </c:pt>
                <c:pt idx="96">
                  <c:v>41218.0</c:v>
                </c:pt>
                <c:pt idx="97">
                  <c:v>41225.0</c:v>
                </c:pt>
                <c:pt idx="98">
                  <c:v>41232.0</c:v>
                </c:pt>
                <c:pt idx="99">
                  <c:v>41239.0</c:v>
                </c:pt>
                <c:pt idx="100">
                  <c:v>41246.0</c:v>
                </c:pt>
                <c:pt idx="101">
                  <c:v>41253.0</c:v>
                </c:pt>
                <c:pt idx="102">
                  <c:v>41260.0</c:v>
                </c:pt>
                <c:pt idx="103">
                  <c:v>41267.0</c:v>
                </c:pt>
                <c:pt idx="104">
                  <c:v>41274.0</c:v>
                </c:pt>
                <c:pt idx="105">
                  <c:v>41281.0</c:v>
                </c:pt>
                <c:pt idx="106">
                  <c:v>41288.0</c:v>
                </c:pt>
                <c:pt idx="107">
                  <c:v>41295.0</c:v>
                </c:pt>
                <c:pt idx="108">
                  <c:v>41302.0</c:v>
                </c:pt>
                <c:pt idx="109">
                  <c:v>41309.0</c:v>
                </c:pt>
                <c:pt idx="110">
                  <c:v>41316.0</c:v>
                </c:pt>
                <c:pt idx="111">
                  <c:v>41323.0</c:v>
                </c:pt>
                <c:pt idx="112">
                  <c:v>41330.0</c:v>
                </c:pt>
                <c:pt idx="113">
                  <c:v>41337.0</c:v>
                </c:pt>
                <c:pt idx="114">
                  <c:v>41344.0</c:v>
                </c:pt>
                <c:pt idx="115">
                  <c:v>41351.0</c:v>
                </c:pt>
                <c:pt idx="116">
                  <c:v>41358.0</c:v>
                </c:pt>
                <c:pt idx="117">
                  <c:v>41365.0</c:v>
                </c:pt>
                <c:pt idx="118">
                  <c:v>41372.0</c:v>
                </c:pt>
                <c:pt idx="119">
                  <c:v>41379.0</c:v>
                </c:pt>
                <c:pt idx="120">
                  <c:v>41386.0</c:v>
                </c:pt>
                <c:pt idx="121">
                  <c:v>41393.0</c:v>
                </c:pt>
                <c:pt idx="122">
                  <c:v>41400.0</c:v>
                </c:pt>
                <c:pt idx="123">
                  <c:v>41407.0</c:v>
                </c:pt>
                <c:pt idx="124">
                  <c:v>41414.0</c:v>
                </c:pt>
                <c:pt idx="125">
                  <c:v>41421.0</c:v>
                </c:pt>
                <c:pt idx="126">
                  <c:v>41428.0</c:v>
                </c:pt>
                <c:pt idx="127">
                  <c:v>41435.0</c:v>
                </c:pt>
                <c:pt idx="128">
                  <c:v>41442.0</c:v>
                </c:pt>
                <c:pt idx="129">
                  <c:v>41449.0</c:v>
                </c:pt>
                <c:pt idx="130">
                  <c:v>41456.0</c:v>
                </c:pt>
                <c:pt idx="131">
                  <c:v>41463.0</c:v>
                </c:pt>
                <c:pt idx="132">
                  <c:v>41470.0</c:v>
                </c:pt>
                <c:pt idx="133">
                  <c:v>41477.0</c:v>
                </c:pt>
                <c:pt idx="134">
                  <c:v>41484.0</c:v>
                </c:pt>
                <c:pt idx="135">
                  <c:v>41491.0</c:v>
                </c:pt>
                <c:pt idx="136">
                  <c:v>41498.0</c:v>
                </c:pt>
                <c:pt idx="137">
                  <c:v>41505.0</c:v>
                </c:pt>
                <c:pt idx="138">
                  <c:v>41512.0</c:v>
                </c:pt>
                <c:pt idx="139">
                  <c:v>41519.0</c:v>
                </c:pt>
                <c:pt idx="140">
                  <c:v>41526.0</c:v>
                </c:pt>
                <c:pt idx="141">
                  <c:v>41533.0</c:v>
                </c:pt>
                <c:pt idx="142">
                  <c:v>41540.0</c:v>
                </c:pt>
                <c:pt idx="143">
                  <c:v>41547.0</c:v>
                </c:pt>
                <c:pt idx="144">
                  <c:v>41554.0</c:v>
                </c:pt>
                <c:pt idx="145">
                  <c:v>41561.0</c:v>
                </c:pt>
                <c:pt idx="146">
                  <c:v>41568.0</c:v>
                </c:pt>
                <c:pt idx="147">
                  <c:v>41575.0</c:v>
                </c:pt>
                <c:pt idx="148">
                  <c:v>41582.0</c:v>
                </c:pt>
                <c:pt idx="149">
                  <c:v>41589.0</c:v>
                </c:pt>
                <c:pt idx="150">
                  <c:v>41596.0</c:v>
                </c:pt>
                <c:pt idx="151">
                  <c:v>41603.0</c:v>
                </c:pt>
                <c:pt idx="152">
                  <c:v>41610.0</c:v>
                </c:pt>
                <c:pt idx="153">
                  <c:v>41617.0</c:v>
                </c:pt>
                <c:pt idx="154">
                  <c:v>41624.0</c:v>
                </c:pt>
                <c:pt idx="155">
                  <c:v>41631.0</c:v>
                </c:pt>
                <c:pt idx="156">
                  <c:v>41638.0</c:v>
                </c:pt>
                <c:pt idx="157">
                  <c:v>41645.0</c:v>
                </c:pt>
                <c:pt idx="158">
                  <c:v>41652.0</c:v>
                </c:pt>
                <c:pt idx="159">
                  <c:v>41659.0</c:v>
                </c:pt>
                <c:pt idx="160">
                  <c:v>41666.0</c:v>
                </c:pt>
                <c:pt idx="161">
                  <c:v>41673.0</c:v>
                </c:pt>
                <c:pt idx="162">
                  <c:v>41680.0</c:v>
                </c:pt>
                <c:pt idx="163">
                  <c:v>41687.0</c:v>
                </c:pt>
                <c:pt idx="164">
                  <c:v>41694.0</c:v>
                </c:pt>
                <c:pt idx="165">
                  <c:v>41701.0</c:v>
                </c:pt>
                <c:pt idx="166">
                  <c:v>41708.0</c:v>
                </c:pt>
                <c:pt idx="167">
                  <c:v>41715.0</c:v>
                </c:pt>
                <c:pt idx="168">
                  <c:v>41722.0</c:v>
                </c:pt>
                <c:pt idx="169">
                  <c:v>41729.0</c:v>
                </c:pt>
                <c:pt idx="170">
                  <c:v>41736.0</c:v>
                </c:pt>
                <c:pt idx="171">
                  <c:v>41743.0</c:v>
                </c:pt>
                <c:pt idx="172">
                  <c:v>41750.0</c:v>
                </c:pt>
                <c:pt idx="173">
                  <c:v>41757.0</c:v>
                </c:pt>
                <c:pt idx="174">
                  <c:v>41764.0</c:v>
                </c:pt>
                <c:pt idx="175">
                  <c:v>41771.0</c:v>
                </c:pt>
                <c:pt idx="176">
                  <c:v>41778.0</c:v>
                </c:pt>
                <c:pt idx="177">
                  <c:v>41785.0</c:v>
                </c:pt>
                <c:pt idx="178">
                  <c:v>41792.0</c:v>
                </c:pt>
                <c:pt idx="179">
                  <c:v>41799.0</c:v>
                </c:pt>
                <c:pt idx="180">
                  <c:v>41806.0</c:v>
                </c:pt>
                <c:pt idx="181">
                  <c:v>41813.0</c:v>
                </c:pt>
                <c:pt idx="182">
                  <c:v>41820.0</c:v>
                </c:pt>
                <c:pt idx="183">
                  <c:v>41827.0</c:v>
                </c:pt>
                <c:pt idx="184">
                  <c:v>41834.0</c:v>
                </c:pt>
                <c:pt idx="185">
                  <c:v>41841.0</c:v>
                </c:pt>
                <c:pt idx="186">
                  <c:v>41848.0</c:v>
                </c:pt>
                <c:pt idx="187">
                  <c:v>41855.0</c:v>
                </c:pt>
                <c:pt idx="188">
                  <c:v>41862.0</c:v>
                </c:pt>
                <c:pt idx="189">
                  <c:v>41869.0</c:v>
                </c:pt>
                <c:pt idx="190">
                  <c:v>41876.0</c:v>
                </c:pt>
                <c:pt idx="191">
                  <c:v>41883.0</c:v>
                </c:pt>
                <c:pt idx="192">
                  <c:v>41890.0</c:v>
                </c:pt>
                <c:pt idx="193">
                  <c:v>41897.0</c:v>
                </c:pt>
                <c:pt idx="194">
                  <c:v>41904.0</c:v>
                </c:pt>
                <c:pt idx="195">
                  <c:v>41911.0</c:v>
                </c:pt>
                <c:pt idx="196">
                  <c:v>41918.0</c:v>
                </c:pt>
                <c:pt idx="197">
                  <c:v>41925.0</c:v>
                </c:pt>
                <c:pt idx="198">
                  <c:v>41932.0</c:v>
                </c:pt>
                <c:pt idx="199">
                  <c:v>41939.0</c:v>
                </c:pt>
                <c:pt idx="200">
                  <c:v>41946.0</c:v>
                </c:pt>
                <c:pt idx="201">
                  <c:v>41953.0</c:v>
                </c:pt>
                <c:pt idx="202">
                  <c:v>41960.0</c:v>
                </c:pt>
                <c:pt idx="203">
                  <c:v>41967.0</c:v>
                </c:pt>
                <c:pt idx="204">
                  <c:v>41974.0</c:v>
                </c:pt>
                <c:pt idx="205">
                  <c:v>41981.0</c:v>
                </c:pt>
                <c:pt idx="206">
                  <c:v>41988.0</c:v>
                </c:pt>
                <c:pt idx="207">
                  <c:v>41995.0</c:v>
                </c:pt>
                <c:pt idx="208">
                  <c:v>42002.0</c:v>
                </c:pt>
                <c:pt idx="209">
                  <c:v>42009.0</c:v>
                </c:pt>
                <c:pt idx="210">
                  <c:v>42016.0</c:v>
                </c:pt>
                <c:pt idx="211">
                  <c:v>42023.0</c:v>
                </c:pt>
                <c:pt idx="212">
                  <c:v>42030.0</c:v>
                </c:pt>
                <c:pt idx="213">
                  <c:v>42037.0</c:v>
                </c:pt>
                <c:pt idx="214">
                  <c:v>42044.0</c:v>
                </c:pt>
                <c:pt idx="215">
                  <c:v>42051.0</c:v>
                </c:pt>
                <c:pt idx="216">
                  <c:v>42058.0</c:v>
                </c:pt>
                <c:pt idx="217">
                  <c:v>42065.0</c:v>
                </c:pt>
                <c:pt idx="218">
                  <c:v>42072.0</c:v>
                </c:pt>
                <c:pt idx="219">
                  <c:v>42079.0</c:v>
                </c:pt>
                <c:pt idx="220">
                  <c:v>42086.0</c:v>
                </c:pt>
                <c:pt idx="221">
                  <c:v>42093.0</c:v>
                </c:pt>
                <c:pt idx="222">
                  <c:v>42100.0</c:v>
                </c:pt>
                <c:pt idx="223">
                  <c:v>42107.0</c:v>
                </c:pt>
                <c:pt idx="224">
                  <c:v>42114.0</c:v>
                </c:pt>
                <c:pt idx="225">
                  <c:v>42121.0</c:v>
                </c:pt>
                <c:pt idx="226">
                  <c:v>42128.0</c:v>
                </c:pt>
                <c:pt idx="227">
                  <c:v>42135.0</c:v>
                </c:pt>
                <c:pt idx="228">
                  <c:v>42142.0</c:v>
                </c:pt>
                <c:pt idx="229">
                  <c:v>42149.0</c:v>
                </c:pt>
                <c:pt idx="230">
                  <c:v>42156.0</c:v>
                </c:pt>
                <c:pt idx="231">
                  <c:v>42163.0</c:v>
                </c:pt>
                <c:pt idx="232">
                  <c:v>42170.0</c:v>
                </c:pt>
                <c:pt idx="233">
                  <c:v>42177.0</c:v>
                </c:pt>
                <c:pt idx="234">
                  <c:v>42184.0</c:v>
                </c:pt>
                <c:pt idx="235">
                  <c:v>42191.0</c:v>
                </c:pt>
                <c:pt idx="236">
                  <c:v>42198.0</c:v>
                </c:pt>
                <c:pt idx="237">
                  <c:v>42205.0</c:v>
                </c:pt>
                <c:pt idx="238">
                  <c:v>42212.0</c:v>
                </c:pt>
                <c:pt idx="239">
                  <c:v>42219.0</c:v>
                </c:pt>
                <c:pt idx="240">
                  <c:v>42226.0</c:v>
                </c:pt>
                <c:pt idx="241">
                  <c:v>42233.0</c:v>
                </c:pt>
                <c:pt idx="242">
                  <c:v>42240.0</c:v>
                </c:pt>
                <c:pt idx="243">
                  <c:v>42247.0</c:v>
                </c:pt>
              </c:numCache>
            </c:numRef>
          </c:xVal>
          <c:yVal>
            <c:numRef>
              <c:f>Sheet1!$C$2:$C$245</c:f>
              <c:numCache>
                <c:formatCode>0.0</c:formatCode>
                <c:ptCount val="244"/>
                <c:pt idx="0">
                  <c:v>652.8099999999998</c:v>
                </c:pt>
                <c:pt idx="1">
                  <c:v>663.48</c:v>
                </c:pt>
                <c:pt idx="2">
                  <c:v>691.42</c:v>
                </c:pt>
                <c:pt idx="3">
                  <c:v>686.75</c:v>
                </c:pt>
                <c:pt idx="4">
                  <c:v>692.9</c:v>
                </c:pt>
                <c:pt idx="5">
                  <c:v>682.71</c:v>
                </c:pt>
                <c:pt idx="6">
                  <c:v>677.1</c:v>
                </c:pt>
                <c:pt idx="7">
                  <c:v>673.73</c:v>
                </c:pt>
                <c:pt idx="8">
                  <c:v>675.42</c:v>
                </c:pt>
                <c:pt idx="9">
                  <c:v>690.17</c:v>
                </c:pt>
                <c:pt idx="10">
                  <c:v>720.18</c:v>
                </c:pt>
                <c:pt idx="11">
                  <c:v>743.8534655999998</c:v>
                </c:pt>
                <c:pt idx="12">
                  <c:v>743.6259808</c:v>
                </c:pt>
                <c:pt idx="13">
                  <c:v>740.1687035</c:v>
                </c:pt>
                <c:pt idx="14">
                  <c:v>748.8893545</c:v>
                </c:pt>
                <c:pt idx="15">
                  <c:v>765.4593105</c:v>
                </c:pt>
                <c:pt idx="16">
                  <c:v>775.9085299999998</c:v>
                </c:pt>
                <c:pt idx="17">
                  <c:v>769.9371891999999</c:v>
                </c:pt>
                <c:pt idx="18">
                  <c:v>775.7115084</c:v>
                </c:pt>
                <c:pt idx="19">
                  <c:v>780.9016029999999</c:v>
                </c:pt>
                <c:pt idx="20">
                  <c:v>777.0948899</c:v>
                </c:pt>
                <c:pt idx="21">
                  <c:v>747.79394</c:v>
                </c:pt>
                <c:pt idx="22">
                  <c:v>712.9599999999999</c:v>
                </c:pt>
                <c:pt idx="23">
                  <c:v>716.54</c:v>
                </c:pt>
                <c:pt idx="24">
                  <c:v>720.3099999999999</c:v>
                </c:pt>
                <c:pt idx="25">
                  <c:v>725.77</c:v>
                </c:pt>
                <c:pt idx="26">
                  <c:v>713.63</c:v>
                </c:pt>
                <c:pt idx="27">
                  <c:v>698.07</c:v>
                </c:pt>
                <c:pt idx="28">
                  <c:v>713.21</c:v>
                </c:pt>
                <c:pt idx="29">
                  <c:v>731.61</c:v>
                </c:pt>
                <c:pt idx="30">
                  <c:v>737.73</c:v>
                </c:pt>
                <c:pt idx="31">
                  <c:v>735.07</c:v>
                </c:pt>
                <c:pt idx="32">
                  <c:v>735.59</c:v>
                </c:pt>
                <c:pt idx="33">
                  <c:v>710.9299999999999</c:v>
                </c:pt>
                <c:pt idx="34">
                  <c:v>709.3199999999999</c:v>
                </c:pt>
                <c:pt idx="35">
                  <c:v>722.58</c:v>
                </c:pt>
                <c:pt idx="36">
                  <c:v>734.5</c:v>
                </c:pt>
                <c:pt idx="37">
                  <c:v>749.89</c:v>
                </c:pt>
                <c:pt idx="38">
                  <c:v>737.16</c:v>
                </c:pt>
                <c:pt idx="39">
                  <c:v>757.14</c:v>
                </c:pt>
                <c:pt idx="40">
                  <c:v>752.7</c:v>
                </c:pt>
                <c:pt idx="41">
                  <c:v>749.4</c:v>
                </c:pt>
                <c:pt idx="42">
                  <c:v>754.21</c:v>
                </c:pt>
                <c:pt idx="43">
                  <c:v>765.7</c:v>
                </c:pt>
                <c:pt idx="44">
                  <c:v>753.3499999999999</c:v>
                </c:pt>
                <c:pt idx="45">
                  <c:v>753.3299999999999</c:v>
                </c:pt>
                <c:pt idx="46">
                  <c:v>755.2</c:v>
                </c:pt>
                <c:pt idx="47">
                  <c:v>761.55</c:v>
                </c:pt>
                <c:pt idx="48">
                  <c:v>743.05</c:v>
                </c:pt>
                <c:pt idx="49">
                  <c:v>738.07</c:v>
                </c:pt>
                <c:pt idx="50">
                  <c:v>742.8199999999999</c:v>
                </c:pt>
                <c:pt idx="51">
                  <c:v>747.25</c:v>
                </c:pt>
                <c:pt idx="52">
                  <c:v>749.79</c:v>
                </c:pt>
                <c:pt idx="53">
                  <c:v>759.9599999999999</c:v>
                </c:pt>
                <c:pt idx="54">
                  <c:v>764.79</c:v>
                </c:pt>
                <c:pt idx="55">
                  <c:v>764.8199999999999</c:v>
                </c:pt>
                <c:pt idx="56">
                  <c:v>758.68</c:v>
                </c:pt>
                <c:pt idx="57">
                  <c:v>761.21</c:v>
                </c:pt>
                <c:pt idx="58">
                  <c:v>763.07</c:v>
                </c:pt>
                <c:pt idx="59">
                  <c:v>765.8199999999999</c:v>
                </c:pt>
                <c:pt idx="60">
                  <c:v>779.3945416</c:v>
                </c:pt>
                <c:pt idx="61">
                  <c:v>786.8154206999999</c:v>
                </c:pt>
                <c:pt idx="62">
                  <c:v>791.7663627999999</c:v>
                </c:pt>
                <c:pt idx="63">
                  <c:v>794.8427682999999</c:v>
                </c:pt>
                <c:pt idx="64">
                  <c:v>793.9767083</c:v>
                </c:pt>
                <c:pt idx="65">
                  <c:v>802.9088005</c:v>
                </c:pt>
                <c:pt idx="66">
                  <c:v>822.414672</c:v>
                </c:pt>
                <c:pt idx="67">
                  <c:v>829.691551</c:v>
                </c:pt>
                <c:pt idx="68">
                  <c:v>820.4272469999999</c:v>
                </c:pt>
                <c:pt idx="69">
                  <c:v>811.3720255999999</c:v>
                </c:pt>
                <c:pt idx="70">
                  <c:v>794.29</c:v>
                </c:pt>
                <c:pt idx="71">
                  <c:v>776.21</c:v>
                </c:pt>
                <c:pt idx="72">
                  <c:v>770.72</c:v>
                </c:pt>
                <c:pt idx="73">
                  <c:v>772.75</c:v>
                </c:pt>
                <c:pt idx="74">
                  <c:v>773.9599999999999</c:v>
                </c:pt>
                <c:pt idx="75">
                  <c:v>778.5599999999999</c:v>
                </c:pt>
                <c:pt idx="76">
                  <c:v>763.8399999999999</c:v>
                </c:pt>
                <c:pt idx="77">
                  <c:v>748.23</c:v>
                </c:pt>
                <c:pt idx="78">
                  <c:v>733.77</c:v>
                </c:pt>
                <c:pt idx="79">
                  <c:v>728.3</c:v>
                </c:pt>
                <c:pt idx="80">
                  <c:v>726.67</c:v>
                </c:pt>
                <c:pt idx="81">
                  <c:v>740.23</c:v>
                </c:pt>
                <c:pt idx="82">
                  <c:v>740.8599999999999</c:v>
                </c:pt>
                <c:pt idx="83">
                  <c:v>747.4299999999999</c:v>
                </c:pt>
                <c:pt idx="84">
                  <c:v>749.8</c:v>
                </c:pt>
                <c:pt idx="85">
                  <c:v>760.76</c:v>
                </c:pt>
                <c:pt idx="86">
                  <c:v>775.21</c:v>
                </c:pt>
                <c:pt idx="87">
                  <c:v>783.48</c:v>
                </c:pt>
                <c:pt idx="88">
                  <c:v>801.0469976999999</c:v>
                </c:pt>
                <c:pt idx="89">
                  <c:v>795.4674019627905</c:v>
                </c:pt>
                <c:pt idx="90">
                  <c:v>790.1002683999999</c:v>
                </c:pt>
                <c:pt idx="91">
                  <c:v>779.9299999999999</c:v>
                </c:pt>
                <c:pt idx="92">
                  <c:v>778.66</c:v>
                </c:pt>
                <c:pt idx="93">
                  <c:v>783.74</c:v>
                </c:pt>
                <c:pt idx="94">
                  <c:v>786.59</c:v>
                </c:pt>
                <c:pt idx="95">
                  <c:v>772.54</c:v>
                </c:pt>
                <c:pt idx="96">
                  <c:v>748.9499999999999</c:v>
                </c:pt>
                <c:pt idx="97">
                  <c:v>727.0</c:v>
                </c:pt>
                <c:pt idx="98">
                  <c:v>727.7492441999998</c:v>
                </c:pt>
                <c:pt idx="99">
                  <c:v>736.67</c:v>
                </c:pt>
                <c:pt idx="100">
                  <c:v>733.57</c:v>
                </c:pt>
                <c:pt idx="101">
                  <c:v>733.64</c:v>
                </c:pt>
                <c:pt idx="102">
                  <c:v>722.5283475</c:v>
                </c:pt>
                <c:pt idx="103">
                  <c:v>698.9862149999999</c:v>
                </c:pt>
                <c:pt idx="104">
                  <c:v>714.790244</c:v>
                </c:pt>
                <c:pt idx="105">
                  <c:v>744.5</c:v>
                </c:pt>
                <c:pt idx="106">
                  <c:v>755.2857142857143</c:v>
                </c:pt>
                <c:pt idx="107">
                  <c:v>756.875</c:v>
                </c:pt>
                <c:pt idx="108">
                  <c:v>757.7678571428571</c:v>
                </c:pt>
                <c:pt idx="109">
                  <c:v>754.6727272727273</c:v>
                </c:pt>
                <c:pt idx="110">
                  <c:v>768.9818181818181</c:v>
                </c:pt>
                <c:pt idx="111">
                  <c:v>786.9473684210525</c:v>
                </c:pt>
                <c:pt idx="112">
                  <c:v>801.1607142857142</c:v>
                </c:pt>
                <c:pt idx="113">
                  <c:v>823.0444498285716</c:v>
                </c:pt>
                <c:pt idx="114">
                  <c:v>811.3320531142855</c:v>
                </c:pt>
                <c:pt idx="115">
                  <c:v>801.3035714285715</c:v>
                </c:pt>
                <c:pt idx="116">
                  <c:v>795.9285714285715</c:v>
                </c:pt>
                <c:pt idx="117">
                  <c:v>788.5</c:v>
                </c:pt>
                <c:pt idx="118">
                  <c:v>783.9473684210525</c:v>
                </c:pt>
                <c:pt idx="119">
                  <c:v>778.1379310344828</c:v>
                </c:pt>
                <c:pt idx="120">
                  <c:v>760.543859649123</c:v>
                </c:pt>
                <c:pt idx="121">
                  <c:v>762.7017543859648</c:v>
                </c:pt>
                <c:pt idx="122">
                  <c:v>764.0877192982456</c:v>
                </c:pt>
                <c:pt idx="123">
                  <c:v>762.1929824561406</c:v>
                </c:pt>
                <c:pt idx="124">
                  <c:v>763.8596491228069</c:v>
                </c:pt>
                <c:pt idx="125">
                  <c:v>775.7894736842105</c:v>
                </c:pt>
                <c:pt idx="126">
                  <c:v>784.7719298245614</c:v>
                </c:pt>
                <c:pt idx="127">
                  <c:v>788.1228070175439</c:v>
                </c:pt>
                <c:pt idx="128">
                  <c:v>794.7894736842105</c:v>
                </c:pt>
                <c:pt idx="129">
                  <c:v>785.719298245614</c:v>
                </c:pt>
                <c:pt idx="130">
                  <c:v>788.3157894736842</c:v>
                </c:pt>
                <c:pt idx="131">
                  <c:v>780.8070175438595</c:v>
                </c:pt>
                <c:pt idx="132">
                  <c:v>771.0877192982456</c:v>
                </c:pt>
                <c:pt idx="133">
                  <c:v>800.0701754385967</c:v>
                </c:pt>
                <c:pt idx="134">
                  <c:v>819.5224275087719</c:v>
                </c:pt>
                <c:pt idx="135">
                  <c:v>824.5503528298244</c:v>
                </c:pt>
                <c:pt idx="136">
                  <c:v>825.6666666666666</c:v>
                </c:pt>
                <c:pt idx="137">
                  <c:v>822.2982456140351</c:v>
                </c:pt>
                <c:pt idx="138">
                  <c:v>813.280701754386</c:v>
                </c:pt>
                <c:pt idx="139">
                  <c:v>821.7046743578947</c:v>
                </c:pt>
                <c:pt idx="140">
                  <c:v>825.6961985526316</c:v>
                </c:pt>
                <c:pt idx="141">
                  <c:v>812.2456140350877</c:v>
                </c:pt>
                <c:pt idx="142">
                  <c:v>783.8070175438595</c:v>
                </c:pt>
                <c:pt idx="143">
                  <c:v>772.4137931034483</c:v>
                </c:pt>
                <c:pt idx="144">
                  <c:v>760.5</c:v>
                </c:pt>
                <c:pt idx="145">
                  <c:v>756.4482758620688</c:v>
                </c:pt>
                <c:pt idx="146">
                  <c:v>755.2586206896551</c:v>
                </c:pt>
                <c:pt idx="147">
                  <c:v>757.9310344827584</c:v>
                </c:pt>
                <c:pt idx="148">
                  <c:v>753.3508771929825</c:v>
                </c:pt>
                <c:pt idx="149">
                  <c:v>745.1034482758623</c:v>
                </c:pt>
                <c:pt idx="150">
                  <c:v>741.8103448275862</c:v>
                </c:pt>
                <c:pt idx="151">
                  <c:v>754.0172413793103</c:v>
                </c:pt>
                <c:pt idx="152">
                  <c:v>775.4482758620688</c:v>
                </c:pt>
                <c:pt idx="153">
                  <c:v>789.3620689655171</c:v>
                </c:pt>
                <c:pt idx="154">
                  <c:v>792.3448275862069</c:v>
                </c:pt>
                <c:pt idx="155">
                  <c:v>785.4655172413793</c:v>
                </c:pt>
                <c:pt idx="156">
                  <c:v>787.9482758620688</c:v>
                </c:pt>
                <c:pt idx="157">
                  <c:v>804.4</c:v>
                </c:pt>
                <c:pt idx="158">
                  <c:v>813.9827586206896</c:v>
                </c:pt>
                <c:pt idx="159">
                  <c:v>810.155172413793</c:v>
                </c:pt>
                <c:pt idx="160">
                  <c:v>807.2241379310345</c:v>
                </c:pt>
                <c:pt idx="161">
                  <c:v>818.3859649122807</c:v>
                </c:pt>
                <c:pt idx="162">
                  <c:v>823.4561403508771</c:v>
                </c:pt>
                <c:pt idx="163">
                  <c:v>832.8947368421054</c:v>
                </c:pt>
                <c:pt idx="164">
                  <c:v>845.9649122807017</c:v>
                </c:pt>
                <c:pt idx="165">
                  <c:v>858.2982456140351</c:v>
                </c:pt>
                <c:pt idx="166">
                  <c:v>864.6724137931035</c:v>
                </c:pt>
                <c:pt idx="167">
                  <c:v>867.1379310344828</c:v>
                </c:pt>
                <c:pt idx="168">
                  <c:v>872.741379310345</c:v>
                </c:pt>
                <c:pt idx="169">
                  <c:v>859.1896551724137</c:v>
                </c:pt>
                <c:pt idx="170">
                  <c:v>841.9482758620688</c:v>
                </c:pt>
                <c:pt idx="171">
                  <c:v>848.3793103448276</c:v>
                </c:pt>
                <c:pt idx="172">
                  <c:v>861.2666744000001</c:v>
                </c:pt>
                <c:pt idx="173">
                  <c:v>878.2679599586207</c:v>
                </c:pt>
                <c:pt idx="174">
                  <c:v>891.7531370689655</c:v>
                </c:pt>
                <c:pt idx="175">
                  <c:v>884.8793103448276</c:v>
                </c:pt>
                <c:pt idx="176">
                  <c:v>866.8275862068965</c:v>
                </c:pt>
                <c:pt idx="177">
                  <c:v>852.8448275862069</c:v>
                </c:pt>
                <c:pt idx="178">
                  <c:v>862.0172413793103</c:v>
                </c:pt>
                <c:pt idx="179">
                  <c:v>867.9655172413793</c:v>
                </c:pt>
                <c:pt idx="180">
                  <c:v>866.3448275862069</c:v>
                </c:pt>
                <c:pt idx="181">
                  <c:v>871.6206896551725</c:v>
                </c:pt>
                <c:pt idx="182">
                  <c:v>886.8620689655171</c:v>
                </c:pt>
                <c:pt idx="183">
                  <c:v>893.7586206896551</c:v>
                </c:pt>
                <c:pt idx="184">
                  <c:v>895.1403508771932</c:v>
                </c:pt>
                <c:pt idx="185">
                  <c:v>884.4035087719299</c:v>
                </c:pt>
                <c:pt idx="186">
                  <c:v>875.4137931034483</c:v>
                </c:pt>
                <c:pt idx="187">
                  <c:v>870.5344827586208</c:v>
                </c:pt>
                <c:pt idx="188">
                  <c:v>867.5172413793103</c:v>
                </c:pt>
                <c:pt idx="189">
                  <c:v>867.2241379310345</c:v>
                </c:pt>
                <c:pt idx="190">
                  <c:v>869.0862068965516</c:v>
                </c:pt>
                <c:pt idx="191">
                  <c:v>876.5071797931033</c:v>
                </c:pt>
                <c:pt idx="192">
                  <c:v>883.4839774896552</c:v>
                </c:pt>
                <c:pt idx="193">
                  <c:v>883.741379310345</c:v>
                </c:pt>
                <c:pt idx="194">
                  <c:v>873.4659239724137</c:v>
                </c:pt>
                <c:pt idx="195">
                  <c:v>873.818339310345</c:v>
                </c:pt>
                <c:pt idx="196">
                  <c:v>887.0747671413794</c:v>
                </c:pt>
                <c:pt idx="197">
                  <c:v>882.3793103448276</c:v>
                </c:pt>
                <c:pt idx="198">
                  <c:v>851.3323249103448</c:v>
                </c:pt>
                <c:pt idx="199">
                  <c:v>811.225722448276</c:v>
                </c:pt>
                <c:pt idx="200">
                  <c:v>785.5202619551726</c:v>
                </c:pt>
                <c:pt idx="201">
                  <c:v>781.7813794137932</c:v>
                </c:pt>
                <c:pt idx="202">
                  <c:v>788.9892712068966</c:v>
                </c:pt>
                <c:pt idx="203">
                  <c:v>783.389972724138</c:v>
                </c:pt>
                <c:pt idx="204">
                  <c:v>766.2412118275862</c:v>
                </c:pt>
                <c:pt idx="205">
                  <c:v>754.911746563477</c:v>
                </c:pt>
                <c:pt idx="206">
                  <c:v>738.8399486134836</c:v>
                </c:pt>
                <c:pt idx="207">
                  <c:v>715.554057269326</c:v>
                </c:pt>
                <c:pt idx="208">
                  <c:v>692.4611335945946</c:v>
                </c:pt>
                <c:pt idx="209">
                  <c:v>669.4711069458172</c:v>
                </c:pt>
                <c:pt idx="210">
                  <c:v>654.6316166767206</c:v>
                </c:pt>
                <c:pt idx="211">
                  <c:v>649.1785697147931</c:v>
                </c:pt>
                <c:pt idx="212">
                  <c:v>650.0856299097322</c:v>
                </c:pt>
                <c:pt idx="213">
                  <c:v>658.3448275862069</c:v>
                </c:pt>
                <c:pt idx="214">
                  <c:v>664.1695589472687</c:v>
                </c:pt>
                <c:pt idx="215">
                  <c:v>683.1086146462852</c:v>
                </c:pt>
                <c:pt idx="216">
                  <c:v>699.9487490345498</c:v>
                </c:pt>
                <c:pt idx="217">
                  <c:v>702.1129017028027</c:v>
                </c:pt>
                <c:pt idx="218">
                  <c:v>719.9977218092516</c:v>
                </c:pt>
                <c:pt idx="219">
                  <c:v>732.02965209556</c:v>
                </c:pt>
                <c:pt idx="220">
                  <c:v>734.1736765930033</c:v>
                </c:pt>
                <c:pt idx="221">
                  <c:v>727.1703654148213</c:v>
                </c:pt>
                <c:pt idx="222">
                  <c:v>707.9013164186147</c:v>
                </c:pt>
                <c:pt idx="223">
                  <c:v>707.5106292529617</c:v>
                </c:pt>
                <c:pt idx="224">
                  <c:v>701.8419243638359</c:v>
                </c:pt>
                <c:pt idx="225">
                  <c:v>711.3141881727477</c:v>
                </c:pt>
                <c:pt idx="226">
                  <c:v>725.6600819298473</c:v>
                </c:pt>
                <c:pt idx="227">
                  <c:v>738.4375753935626</c:v>
                </c:pt>
                <c:pt idx="228">
                  <c:v>744.815331861128</c:v>
                </c:pt>
                <c:pt idx="229">
                  <c:v>742.458285917442</c:v>
                </c:pt>
                <c:pt idx="230">
                  <c:v>749.0826295721457</c:v>
                </c:pt>
                <c:pt idx="231">
                  <c:v>758.9153379865812</c:v>
                </c:pt>
                <c:pt idx="232">
                  <c:v>772.6807884611894</c:v>
                </c:pt>
                <c:pt idx="233">
                  <c:v>785.577388480763</c:v>
                </c:pt>
                <c:pt idx="234">
                  <c:v>789.8695590095657</c:v>
                </c:pt>
                <c:pt idx="235">
                  <c:v>784.239302233168</c:v>
                </c:pt>
                <c:pt idx="236">
                  <c:v>791.40436729629</c:v>
                </c:pt>
                <c:pt idx="237">
                  <c:v>807.6898986658892</c:v>
                </c:pt>
                <c:pt idx="238">
                  <c:v>793.8308470918855</c:v>
                </c:pt>
                <c:pt idx="239">
                  <c:v>778.7719249492902</c:v>
                </c:pt>
                <c:pt idx="240">
                  <c:v>770.7295475447746</c:v>
                </c:pt>
                <c:pt idx="241">
                  <c:v>763.5344827586208</c:v>
                </c:pt>
                <c:pt idx="242">
                  <c:v>762.8275862068965</c:v>
                </c:pt>
                <c:pt idx="243">
                  <c:v>761.6379310344828</c:v>
                </c:pt>
              </c:numCache>
            </c:numRef>
          </c:yVal>
          <c:smooth val="0"/>
        </c:ser>
        <c:ser>
          <c:idx val="3"/>
          <c:order val="2"/>
          <c:tx>
            <c:strRef>
              <c:f>Sheet1!$E$1</c:f>
              <c:strCache>
                <c:ptCount val="1"/>
                <c:pt idx="0">
                  <c:v>Column1</c:v>
                </c:pt>
              </c:strCache>
            </c:strRef>
          </c:tx>
          <c:spPr>
            <a:ln w="25400" cap="rnd">
              <a:noFill/>
              <a:round/>
            </a:ln>
            <a:effectLst/>
          </c:spPr>
          <c:marker>
            <c:symbol val="circle"/>
            <c:size val="2"/>
            <c:spPr>
              <a:solidFill>
                <a:schemeClr val="accent4"/>
              </a:solidFill>
              <a:ln w="9525">
                <a:solidFill>
                  <a:schemeClr val="accent4"/>
                </a:solidFill>
              </a:ln>
              <a:effectLst/>
            </c:spPr>
          </c:marker>
          <c:yVal>
            <c:numRef>
              <c:f>Sheet1!$E$2:$E$245</c:f>
              <c:numCache>
                <c:formatCode>General</c:formatCode>
                <c:ptCount val="244"/>
                <c:pt idx="43">
                  <c:v>450.0</c:v>
                </c:pt>
              </c:numCache>
            </c:numRef>
          </c:yVal>
          <c:smooth val="0"/>
        </c:ser>
        <c:dLbls>
          <c:showLegendKey val="0"/>
          <c:showVal val="0"/>
          <c:showCatName val="0"/>
          <c:showSerName val="0"/>
          <c:showPercent val="0"/>
          <c:showBubbleSize val="0"/>
        </c:dLbls>
        <c:axId val="2133826856"/>
        <c:axId val="2133094216"/>
      </c:scatterChart>
      <c:valAx>
        <c:axId val="2133826856"/>
        <c:scaling>
          <c:orientation val="minMax"/>
          <c:max val="42278.0"/>
          <c:min val="40544.0"/>
        </c:scaling>
        <c:delete val="0"/>
        <c:axPos val="b"/>
        <c:numFmt formatCode="[$-409]mmm\-yy;@" sourceLinked="0"/>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s-ES"/>
          </a:p>
        </c:txPr>
        <c:crossAx val="2133094216"/>
        <c:crosses val="autoZero"/>
        <c:crossBetween val="midCat"/>
        <c:majorUnit val="183.0"/>
      </c:valAx>
      <c:valAx>
        <c:axId val="2133094216"/>
        <c:scaling>
          <c:orientation val="minMax"/>
          <c:min val="6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baseline="0" dirty="0" smtClean="0"/>
                  <a:t>Pesos per liter</a:t>
                </a:r>
                <a:endParaRPr lang="en-US" dirty="0"/>
              </a:p>
            </c:rich>
          </c:tx>
          <c:layout>
            <c:manualLayout>
              <c:xMode val="edge"/>
              <c:yMode val="edge"/>
              <c:x val="0.00154722043675962"/>
              <c:y val="0.313462135260437"/>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2133826856"/>
        <c:crosses val="autoZero"/>
        <c:crossBetween val="midCat"/>
      </c:valAx>
      <c:spPr>
        <a:noFill/>
        <a:ln>
          <a:noFill/>
        </a:ln>
        <a:effectLst/>
      </c:spPr>
    </c:plotArea>
    <c:legend>
      <c:legendPos val="b"/>
      <c:legendEntry>
        <c:idx val="2"/>
        <c:delete val="1"/>
      </c:legendEntry>
      <c:layout>
        <c:manualLayout>
          <c:xMode val="edge"/>
          <c:yMode val="edge"/>
          <c:x val="0.189115413872939"/>
          <c:y val="0.781278869391001"/>
          <c:w val="0.604076401988824"/>
          <c:h val="0.0675781216667572"/>
        </c:manualLayout>
      </c:layout>
      <c:overlay val="0"/>
      <c:spPr>
        <a:solidFill>
          <a:schemeClr val="bg1"/>
        </a:solid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legend>
    <c:plotVisOnly val="1"/>
    <c:dispBlanksAs val="gap"/>
    <c:showDLblsOverMax val="0"/>
  </c:chart>
  <c:spPr>
    <a:noFill/>
    <a:ln>
      <a:noFill/>
    </a:ln>
    <a:effectLst/>
  </c:spPr>
  <c:txPr>
    <a:bodyPr/>
    <a:lstStyle/>
    <a:p>
      <a:pPr>
        <a:defRPr sz="1600">
          <a:solidFill>
            <a:schemeClr val="tx1"/>
          </a:solidFill>
        </a:defRPr>
      </a:pPr>
      <a:endParaRPr lang="es-E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514594796369"/>
          <c:y val="0.0238676252104645"/>
          <c:w val="0.890889649314569"/>
          <c:h val="0.815132488703529"/>
        </c:manualLayout>
      </c:layout>
      <c:lineChart>
        <c:grouping val="standard"/>
        <c:varyColors val="0"/>
        <c:ser>
          <c:idx val="0"/>
          <c:order val="0"/>
          <c:tx>
            <c:strRef>
              <c:f>Sheet1!$B$1</c:f>
              <c:strCache>
                <c:ptCount val="1"/>
                <c:pt idx="0">
                  <c:v>Gasoline</c:v>
                </c:pt>
              </c:strCache>
            </c:strRef>
          </c:tx>
          <c:spPr>
            <a:ln w="38100" cap="rnd">
              <a:solidFill>
                <a:schemeClr val="accent1"/>
              </a:solidFill>
              <a:round/>
            </a:ln>
            <a:effectLst/>
          </c:spPr>
          <c:marker>
            <c:symbol val="none"/>
          </c:marker>
          <c:cat>
            <c:numRef>
              <c:f>Sheet1!$A$2:$A$43</c:f>
              <c:numCache>
                <c:formatCode>m/d/yy;@</c:formatCode>
                <c:ptCount val="42"/>
                <c:pt idx="0">
                  <c:v>41640.0</c:v>
                </c:pt>
                <c:pt idx="1">
                  <c:v>41655.0</c:v>
                </c:pt>
                <c:pt idx="2">
                  <c:v>41671.0</c:v>
                </c:pt>
                <c:pt idx="3">
                  <c:v>41686.0</c:v>
                </c:pt>
                <c:pt idx="4">
                  <c:v>41699.0</c:v>
                </c:pt>
                <c:pt idx="5">
                  <c:v>41714.0</c:v>
                </c:pt>
                <c:pt idx="6">
                  <c:v>41730.0</c:v>
                </c:pt>
                <c:pt idx="7">
                  <c:v>41745.0</c:v>
                </c:pt>
                <c:pt idx="8">
                  <c:v>41760.0</c:v>
                </c:pt>
                <c:pt idx="9">
                  <c:v>41775.0</c:v>
                </c:pt>
                <c:pt idx="10">
                  <c:v>41791.0</c:v>
                </c:pt>
                <c:pt idx="11">
                  <c:v>41806.0</c:v>
                </c:pt>
                <c:pt idx="12">
                  <c:v>41821.0</c:v>
                </c:pt>
                <c:pt idx="13">
                  <c:v>41834.0</c:v>
                </c:pt>
                <c:pt idx="14">
                  <c:v>41852.0</c:v>
                </c:pt>
                <c:pt idx="15">
                  <c:v>41867.0</c:v>
                </c:pt>
                <c:pt idx="16">
                  <c:v>41883.0</c:v>
                </c:pt>
                <c:pt idx="17">
                  <c:v>41898.0</c:v>
                </c:pt>
                <c:pt idx="18">
                  <c:v>41913.0</c:v>
                </c:pt>
                <c:pt idx="19">
                  <c:v>41928.0</c:v>
                </c:pt>
                <c:pt idx="20">
                  <c:v>41933.0</c:v>
                </c:pt>
                <c:pt idx="21">
                  <c:v>41944.0</c:v>
                </c:pt>
                <c:pt idx="22">
                  <c:v>41959.0</c:v>
                </c:pt>
                <c:pt idx="23">
                  <c:v>41963.0</c:v>
                </c:pt>
                <c:pt idx="24">
                  <c:v>41974.0</c:v>
                </c:pt>
                <c:pt idx="25">
                  <c:v>41989.0</c:v>
                </c:pt>
                <c:pt idx="26">
                  <c:v>42005.0</c:v>
                </c:pt>
                <c:pt idx="27">
                  <c:v>42020.0</c:v>
                </c:pt>
                <c:pt idx="28">
                  <c:v>42036.0</c:v>
                </c:pt>
                <c:pt idx="29">
                  <c:v>42051.0</c:v>
                </c:pt>
                <c:pt idx="30">
                  <c:v>42064.0</c:v>
                </c:pt>
                <c:pt idx="31">
                  <c:v>42079.0</c:v>
                </c:pt>
                <c:pt idx="32">
                  <c:v>42095.0</c:v>
                </c:pt>
                <c:pt idx="33">
                  <c:v>42103.0</c:v>
                </c:pt>
                <c:pt idx="34">
                  <c:v>42110.0</c:v>
                </c:pt>
                <c:pt idx="35">
                  <c:v>42125.0</c:v>
                </c:pt>
                <c:pt idx="36">
                  <c:v>42140.0</c:v>
                </c:pt>
                <c:pt idx="37">
                  <c:v>42156.0</c:v>
                </c:pt>
                <c:pt idx="38">
                  <c:v>42171.0</c:v>
                </c:pt>
              </c:numCache>
            </c:numRef>
          </c:cat>
          <c:val>
            <c:numRef>
              <c:f>Sheet1!$B$2:$B$43</c:f>
              <c:numCache>
                <c:formatCode>General</c:formatCode>
                <c:ptCount val="42"/>
                <c:pt idx="0">
                  <c:v>13.68410336674863</c:v>
                </c:pt>
                <c:pt idx="1">
                  <c:v>13.82911094143011</c:v>
                </c:pt>
                <c:pt idx="2">
                  <c:v>13.86185136897001</c:v>
                </c:pt>
                <c:pt idx="3">
                  <c:v>13.30501814541359</c:v>
                </c:pt>
                <c:pt idx="4">
                  <c:v>13.65008091336795</c:v>
                </c:pt>
                <c:pt idx="5">
                  <c:v>13.28424689165186</c:v>
                </c:pt>
                <c:pt idx="6">
                  <c:v>13.72458048208513</c:v>
                </c:pt>
                <c:pt idx="7">
                  <c:v>13.18886131143903</c:v>
                </c:pt>
                <c:pt idx="8">
                  <c:v>12.74685967637073</c:v>
                </c:pt>
                <c:pt idx="9">
                  <c:v>12.53318975069252</c:v>
                </c:pt>
                <c:pt idx="10">
                  <c:v>12.32064951712638</c:v>
                </c:pt>
                <c:pt idx="11">
                  <c:v>12.09955707560044</c:v>
                </c:pt>
                <c:pt idx="12">
                  <c:v>11.76970479888491</c:v>
                </c:pt>
                <c:pt idx="13">
                  <c:v>14.08018838709677</c:v>
                </c:pt>
                <c:pt idx="14">
                  <c:v>14.01950933333334</c:v>
                </c:pt>
                <c:pt idx="15">
                  <c:v>14.01950933333334</c:v>
                </c:pt>
                <c:pt idx="16">
                  <c:v>13.8996585</c:v>
                </c:pt>
                <c:pt idx="17">
                  <c:v>13.8996585</c:v>
                </c:pt>
                <c:pt idx="18">
                  <c:v>14.1577905</c:v>
                </c:pt>
                <c:pt idx="19">
                  <c:v>14.1577905</c:v>
                </c:pt>
                <c:pt idx="20">
                  <c:v>13.86283653125</c:v>
                </c:pt>
                <c:pt idx="21">
                  <c:v>14.01411484375</c:v>
                </c:pt>
                <c:pt idx="22">
                  <c:v>14.01411484375</c:v>
                </c:pt>
                <c:pt idx="23">
                  <c:v>14.44007578125</c:v>
                </c:pt>
                <c:pt idx="24">
                  <c:v>15.41694665625</c:v>
                </c:pt>
                <c:pt idx="25">
                  <c:v>15.41694665625</c:v>
                </c:pt>
                <c:pt idx="26">
                  <c:v>14.01258640625</c:v>
                </c:pt>
                <c:pt idx="27">
                  <c:v>13.79700815384615</c:v>
                </c:pt>
                <c:pt idx="28">
                  <c:v>13.99865997433846</c:v>
                </c:pt>
                <c:pt idx="29">
                  <c:v>12.99875142857143</c:v>
                </c:pt>
                <c:pt idx="30">
                  <c:v>12.90954861111111</c:v>
                </c:pt>
                <c:pt idx="31">
                  <c:v>12.52678571428572</c:v>
                </c:pt>
                <c:pt idx="32">
                  <c:v>11.90054474358975</c:v>
                </c:pt>
                <c:pt idx="33">
                  <c:v>11.90054474358975</c:v>
                </c:pt>
                <c:pt idx="34">
                  <c:v>11.74990493670886</c:v>
                </c:pt>
                <c:pt idx="35">
                  <c:v>11.79283658227848</c:v>
                </c:pt>
                <c:pt idx="36">
                  <c:v>12.87545764556963</c:v>
                </c:pt>
                <c:pt idx="37">
                  <c:v>12.30618587112172</c:v>
                </c:pt>
                <c:pt idx="38">
                  <c:v>11.88338586752184</c:v>
                </c:pt>
              </c:numCache>
            </c:numRef>
          </c:val>
          <c:smooth val="0"/>
        </c:ser>
        <c:ser>
          <c:idx val="1"/>
          <c:order val="1"/>
          <c:tx>
            <c:strRef>
              <c:f>Sheet1!$C$1</c:f>
              <c:strCache>
                <c:ptCount val="1"/>
                <c:pt idx="0">
                  <c:v>Diesel</c:v>
                </c:pt>
              </c:strCache>
            </c:strRef>
          </c:tx>
          <c:spPr>
            <a:ln w="38100" cap="rnd">
              <a:solidFill>
                <a:schemeClr val="accent2"/>
              </a:solidFill>
              <a:prstDash val="sysDash"/>
              <a:round/>
            </a:ln>
            <a:effectLst/>
          </c:spPr>
          <c:marker>
            <c:symbol val="none"/>
          </c:marker>
          <c:cat>
            <c:numRef>
              <c:f>Sheet1!$A$2:$A$43</c:f>
              <c:numCache>
                <c:formatCode>m/d/yy;@</c:formatCode>
                <c:ptCount val="42"/>
                <c:pt idx="0">
                  <c:v>41640.0</c:v>
                </c:pt>
                <c:pt idx="1">
                  <c:v>41655.0</c:v>
                </c:pt>
                <c:pt idx="2">
                  <c:v>41671.0</c:v>
                </c:pt>
                <c:pt idx="3">
                  <c:v>41686.0</c:v>
                </c:pt>
                <c:pt idx="4">
                  <c:v>41699.0</c:v>
                </c:pt>
                <c:pt idx="5">
                  <c:v>41714.0</c:v>
                </c:pt>
                <c:pt idx="6">
                  <c:v>41730.0</c:v>
                </c:pt>
                <c:pt idx="7">
                  <c:v>41745.0</c:v>
                </c:pt>
                <c:pt idx="8">
                  <c:v>41760.0</c:v>
                </c:pt>
                <c:pt idx="9">
                  <c:v>41775.0</c:v>
                </c:pt>
                <c:pt idx="10">
                  <c:v>41791.0</c:v>
                </c:pt>
                <c:pt idx="11">
                  <c:v>41806.0</c:v>
                </c:pt>
                <c:pt idx="12">
                  <c:v>41821.0</c:v>
                </c:pt>
                <c:pt idx="13">
                  <c:v>41834.0</c:v>
                </c:pt>
                <c:pt idx="14">
                  <c:v>41852.0</c:v>
                </c:pt>
                <c:pt idx="15">
                  <c:v>41867.0</c:v>
                </c:pt>
                <c:pt idx="16">
                  <c:v>41883.0</c:v>
                </c:pt>
                <c:pt idx="17">
                  <c:v>41898.0</c:v>
                </c:pt>
                <c:pt idx="18">
                  <c:v>41913.0</c:v>
                </c:pt>
                <c:pt idx="19">
                  <c:v>41928.0</c:v>
                </c:pt>
                <c:pt idx="20">
                  <c:v>41933.0</c:v>
                </c:pt>
                <c:pt idx="21">
                  <c:v>41944.0</c:v>
                </c:pt>
                <c:pt idx="22">
                  <c:v>41959.0</c:v>
                </c:pt>
                <c:pt idx="23">
                  <c:v>41963.0</c:v>
                </c:pt>
                <c:pt idx="24">
                  <c:v>41974.0</c:v>
                </c:pt>
                <c:pt idx="25">
                  <c:v>41989.0</c:v>
                </c:pt>
                <c:pt idx="26">
                  <c:v>42005.0</c:v>
                </c:pt>
                <c:pt idx="27">
                  <c:v>42020.0</c:v>
                </c:pt>
                <c:pt idx="28">
                  <c:v>42036.0</c:v>
                </c:pt>
                <c:pt idx="29">
                  <c:v>42051.0</c:v>
                </c:pt>
                <c:pt idx="30">
                  <c:v>42064.0</c:v>
                </c:pt>
                <c:pt idx="31">
                  <c:v>42079.0</c:v>
                </c:pt>
                <c:pt idx="32">
                  <c:v>42095.0</c:v>
                </c:pt>
                <c:pt idx="33">
                  <c:v>42103.0</c:v>
                </c:pt>
                <c:pt idx="34">
                  <c:v>42110.0</c:v>
                </c:pt>
                <c:pt idx="35">
                  <c:v>42125.0</c:v>
                </c:pt>
                <c:pt idx="36">
                  <c:v>42140.0</c:v>
                </c:pt>
                <c:pt idx="37">
                  <c:v>42156.0</c:v>
                </c:pt>
                <c:pt idx="38">
                  <c:v>42171.0</c:v>
                </c:pt>
              </c:numCache>
            </c:numRef>
          </c:cat>
          <c:val>
            <c:numRef>
              <c:f>Sheet1!$C$2:$C$43</c:f>
              <c:numCache>
                <c:formatCode>General</c:formatCode>
                <c:ptCount val="42"/>
                <c:pt idx="0">
                  <c:v>14.12149479856251</c:v>
                </c:pt>
                <c:pt idx="1">
                  <c:v>14.36328260869566</c:v>
                </c:pt>
                <c:pt idx="2">
                  <c:v>14.43942850934376</c:v>
                </c:pt>
                <c:pt idx="3">
                  <c:v>13.85939390147249</c:v>
                </c:pt>
                <c:pt idx="4">
                  <c:v>14.18537820408826</c:v>
                </c:pt>
                <c:pt idx="5">
                  <c:v>13.80519775014802</c:v>
                </c:pt>
                <c:pt idx="6">
                  <c:v>14.02598841594828</c:v>
                </c:pt>
                <c:pt idx="7">
                  <c:v>12.94730707496579</c:v>
                </c:pt>
                <c:pt idx="8">
                  <c:v>12.51340070793903</c:v>
                </c:pt>
                <c:pt idx="9">
                  <c:v>12.303644150863</c:v>
                </c:pt>
                <c:pt idx="10">
                  <c:v>12.0949965955673</c:v>
                </c:pt>
                <c:pt idx="11">
                  <c:v>11.8779534661572</c:v>
                </c:pt>
                <c:pt idx="12">
                  <c:v>11.55414243993097</c:v>
                </c:pt>
                <c:pt idx="13">
                  <c:v>13.70304048387097</c:v>
                </c:pt>
                <c:pt idx="14">
                  <c:v>13.64398676190476</c:v>
                </c:pt>
                <c:pt idx="15">
                  <c:v>13.64398676190476</c:v>
                </c:pt>
                <c:pt idx="16">
                  <c:v>13.52734621875</c:v>
                </c:pt>
                <c:pt idx="17">
                  <c:v>13.52734621875</c:v>
                </c:pt>
                <c:pt idx="18">
                  <c:v>13.77856396875</c:v>
                </c:pt>
                <c:pt idx="19">
                  <c:v>13.77856396875</c:v>
                </c:pt>
                <c:pt idx="20">
                  <c:v>13.48361</c:v>
                </c:pt>
                <c:pt idx="21">
                  <c:v>13.63075</c:v>
                </c:pt>
                <c:pt idx="22">
                  <c:v>13.63075</c:v>
                </c:pt>
                <c:pt idx="23">
                  <c:v>14.05671519710938</c:v>
                </c:pt>
                <c:pt idx="24">
                  <c:v>15.00765173527187</c:v>
                </c:pt>
                <c:pt idx="25">
                  <c:v>15.0076471875</c:v>
                </c:pt>
                <c:pt idx="26">
                  <c:v>13.64504315625</c:v>
                </c:pt>
                <c:pt idx="27">
                  <c:v>13.43511941538462</c:v>
                </c:pt>
                <c:pt idx="28">
                  <c:v>13.63148212818462</c:v>
                </c:pt>
                <c:pt idx="29">
                  <c:v>12.65780057142857</c:v>
                </c:pt>
                <c:pt idx="30">
                  <c:v>12.57094173263889</c:v>
                </c:pt>
                <c:pt idx="31">
                  <c:v>12.19821428571428</c:v>
                </c:pt>
                <c:pt idx="32">
                  <c:v>11.58839930769231</c:v>
                </c:pt>
                <c:pt idx="33">
                  <c:v>11.58839930769231</c:v>
                </c:pt>
                <c:pt idx="34">
                  <c:v>11.44171070886076</c:v>
                </c:pt>
                <c:pt idx="35">
                  <c:v>11.48351627848102</c:v>
                </c:pt>
                <c:pt idx="36">
                  <c:v>12.52747230379747</c:v>
                </c:pt>
                <c:pt idx="37">
                  <c:v>11.97358255743198</c:v>
                </c:pt>
                <c:pt idx="38">
                  <c:v>11.54092175509012</c:v>
                </c:pt>
              </c:numCache>
            </c:numRef>
          </c:val>
          <c:smooth val="0"/>
        </c:ser>
        <c:ser>
          <c:idx val="2"/>
          <c:order val="2"/>
          <c:tx>
            <c:strRef>
              <c:f>Sheet1!$D$1</c:f>
              <c:strCache>
                <c:ptCount val="1"/>
                <c:pt idx="0">
                  <c:v>Kerosene</c:v>
                </c:pt>
              </c:strCache>
            </c:strRef>
          </c:tx>
          <c:spPr>
            <a:ln w="38100" cap="rnd">
              <a:solidFill>
                <a:schemeClr val="accent3"/>
              </a:solidFill>
              <a:round/>
            </a:ln>
            <a:effectLst/>
          </c:spPr>
          <c:marker>
            <c:symbol val="none"/>
          </c:marker>
          <c:cat>
            <c:numRef>
              <c:f>Sheet1!$A$2:$A$43</c:f>
              <c:numCache>
                <c:formatCode>m/d/yy;@</c:formatCode>
                <c:ptCount val="42"/>
                <c:pt idx="0">
                  <c:v>41640.0</c:v>
                </c:pt>
                <c:pt idx="1">
                  <c:v>41655.0</c:v>
                </c:pt>
                <c:pt idx="2">
                  <c:v>41671.0</c:v>
                </c:pt>
                <c:pt idx="3">
                  <c:v>41686.0</c:v>
                </c:pt>
                <c:pt idx="4">
                  <c:v>41699.0</c:v>
                </c:pt>
                <c:pt idx="5">
                  <c:v>41714.0</c:v>
                </c:pt>
                <c:pt idx="6">
                  <c:v>41730.0</c:v>
                </c:pt>
                <c:pt idx="7">
                  <c:v>41745.0</c:v>
                </c:pt>
                <c:pt idx="8">
                  <c:v>41760.0</c:v>
                </c:pt>
                <c:pt idx="9">
                  <c:v>41775.0</c:v>
                </c:pt>
                <c:pt idx="10">
                  <c:v>41791.0</c:v>
                </c:pt>
                <c:pt idx="11">
                  <c:v>41806.0</c:v>
                </c:pt>
                <c:pt idx="12">
                  <c:v>41821.0</c:v>
                </c:pt>
                <c:pt idx="13">
                  <c:v>41834.0</c:v>
                </c:pt>
                <c:pt idx="14">
                  <c:v>41852.0</c:v>
                </c:pt>
                <c:pt idx="15">
                  <c:v>41867.0</c:v>
                </c:pt>
                <c:pt idx="16">
                  <c:v>41883.0</c:v>
                </c:pt>
                <c:pt idx="17">
                  <c:v>41898.0</c:v>
                </c:pt>
                <c:pt idx="18">
                  <c:v>41913.0</c:v>
                </c:pt>
                <c:pt idx="19">
                  <c:v>41928.0</c:v>
                </c:pt>
                <c:pt idx="20">
                  <c:v>41933.0</c:v>
                </c:pt>
                <c:pt idx="21">
                  <c:v>41944.0</c:v>
                </c:pt>
                <c:pt idx="22">
                  <c:v>41959.0</c:v>
                </c:pt>
                <c:pt idx="23">
                  <c:v>41963.0</c:v>
                </c:pt>
                <c:pt idx="24">
                  <c:v>41974.0</c:v>
                </c:pt>
                <c:pt idx="25">
                  <c:v>41989.0</c:v>
                </c:pt>
                <c:pt idx="26">
                  <c:v>42005.0</c:v>
                </c:pt>
                <c:pt idx="27">
                  <c:v>42020.0</c:v>
                </c:pt>
                <c:pt idx="28">
                  <c:v>42036.0</c:v>
                </c:pt>
                <c:pt idx="29">
                  <c:v>42051.0</c:v>
                </c:pt>
                <c:pt idx="30">
                  <c:v>42064.0</c:v>
                </c:pt>
                <c:pt idx="31">
                  <c:v>42079.0</c:v>
                </c:pt>
                <c:pt idx="32">
                  <c:v>42095.0</c:v>
                </c:pt>
                <c:pt idx="33">
                  <c:v>42103.0</c:v>
                </c:pt>
                <c:pt idx="34">
                  <c:v>42110.0</c:v>
                </c:pt>
                <c:pt idx="35">
                  <c:v>42125.0</c:v>
                </c:pt>
                <c:pt idx="36">
                  <c:v>42140.0</c:v>
                </c:pt>
                <c:pt idx="37">
                  <c:v>42156.0</c:v>
                </c:pt>
                <c:pt idx="38">
                  <c:v>42171.0</c:v>
                </c:pt>
              </c:numCache>
            </c:numRef>
          </c:cat>
          <c:val>
            <c:numRef>
              <c:f>Sheet1!$D$2:$D$43</c:f>
              <c:numCache>
                <c:formatCode>General</c:formatCode>
                <c:ptCount val="42"/>
                <c:pt idx="0">
                  <c:v>12.62186703234348</c:v>
                </c:pt>
                <c:pt idx="1">
                  <c:v>14.36328260869566</c:v>
                </c:pt>
                <c:pt idx="2">
                  <c:v>14.15063993915689</c:v>
                </c:pt>
                <c:pt idx="3">
                  <c:v>13.58220602344304</c:v>
                </c:pt>
                <c:pt idx="4">
                  <c:v>13.9177295587281</c:v>
                </c:pt>
                <c:pt idx="5">
                  <c:v>13.54472232089994</c:v>
                </c:pt>
                <c:pt idx="6">
                  <c:v>13.1210859375</c:v>
                </c:pt>
                <c:pt idx="7">
                  <c:v>12.60913114390325</c:v>
                </c:pt>
                <c:pt idx="8">
                  <c:v>12.18655815213465</c:v>
                </c:pt>
                <c:pt idx="9">
                  <c:v>11.98228031110165</c:v>
                </c:pt>
                <c:pt idx="10">
                  <c:v>11.77908250538456</c:v>
                </c:pt>
                <c:pt idx="11">
                  <c:v>11.56770841293668</c:v>
                </c:pt>
                <c:pt idx="12">
                  <c:v>11.25235513739546</c:v>
                </c:pt>
                <c:pt idx="13">
                  <c:v>13.5354191935484</c:v>
                </c:pt>
                <c:pt idx="14">
                  <c:v>13.47708784126984</c:v>
                </c:pt>
                <c:pt idx="15">
                  <c:v>13.47708784126984</c:v>
                </c:pt>
                <c:pt idx="16">
                  <c:v>13.36187409375</c:v>
                </c:pt>
                <c:pt idx="17">
                  <c:v>13.36187409375</c:v>
                </c:pt>
                <c:pt idx="18">
                  <c:v>13.61001884375</c:v>
                </c:pt>
                <c:pt idx="19">
                  <c:v>13.61001884375</c:v>
                </c:pt>
                <c:pt idx="20">
                  <c:v>13.315064875</c:v>
                </c:pt>
                <c:pt idx="21">
                  <c:v>13.460365625</c:v>
                </c:pt>
                <c:pt idx="22">
                  <c:v>13.460365625</c:v>
                </c:pt>
                <c:pt idx="23">
                  <c:v>13.84373046875</c:v>
                </c:pt>
                <c:pt idx="24">
                  <c:v>14.78025859375</c:v>
                </c:pt>
                <c:pt idx="25">
                  <c:v>14.78025859375</c:v>
                </c:pt>
                <c:pt idx="26">
                  <c:v>13.09372828125</c:v>
                </c:pt>
                <c:pt idx="27">
                  <c:v>12.89228630769231</c:v>
                </c:pt>
                <c:pt idx="28">
                  <c:v>13.08071076923077</c:v>
                </c:pt>
                <c:pt idx="29">
                  <c:v>12.14637428571428</c:v>
                </c:pt>
                <c:pt idx="30">
                  <c:v>12.35930555555556</c:v>
                </c:pt>
                <c:pt idx="31">
                  <c:v>11.99285714285714</c:v>
                </c:pt>
                <c:pt idx="32">
                  <c:v>11.39330841025641</c:v>
                </c:pt>
                <c:pt idx="33">
                  <c:v>11.39330841025641</c:v>
                </c:pt>
                <c:pt idx="34">
                  <c:v>11.2490893164557</c:v>
                </c:pt>
                <c:pt idx="35">
                  <c:v>11.29019108860759</c:v>
                </c:pt>
                <c:pt idx="36">
                  <c:v>12.33414711392405</c:v>
                </c:pt>
                <c:pt idx="37">
                  <c:v>11.78881238290215</c:v>
                </c:pt>
                <c:pt idx="38">
                  <c:v>11.36969483578459</c:v>
                </c:pt>
              </c:numCache>
            </c:numRef>
          </c:val>
          <c:smooth val="0"/>
        </c:ser>
        <c:ser>
          <c:idx val="3"/>
          <c:order val="3"/>
          <c:tx>
            <c:strRef>
              <c:f>Sheet1!$E$1</c:f>
              <c:strCache>
                <c:ptCount val="1"/>
                <c:pt idx="0">
                  <c:v>LPG</c:v>
                </c:pt>
              </c:strCache>
            </c:strRef>
          </c:tx>
          <c:spPr>
            <a:ln w="38100" cap="rnd" cmpd="dbl">
              <a:solidFill>
                <a:schemeClr val="accent1"/>
              </a:solidFill>
              <a:round/>
            </a:ln>
            <a:effectLst/>
          </c:spPr>
          <c:marker>
            <c:symbol val="none"/>
          </c:marker>
          <c:cat>
            <c:numRef>
              <c:f>Sheet1!$A$2:$A$43</c:f>
              <c:numCache>
                <c:formatCode>m/d/yy;@</c:formatCode>
                <c:ptCount val="42"/>
                <c:pt idx="0">
                  <c:v>41640.0</c:v>
                </c:pt>
                <c:pt idx="1">
                  <c:v>41655.0</c:v>
                </c:pt>
                <c:pt idx="2">
                  <c:v>41671.0</c:v>
                </c:pt>
                <c:pt idx="3">
                  <c:v>41686.0</c:v>
                </c:pt>
                <c:pt idx="4">
                  <c:v>41699.0</c:v>
                </c:pt>
                <c:pt idx="5">
                  <c:v>41714.0</c:v>
                </c:pt>
                <c:pt idx="6">
                  <c:v>41730.0</c:v>
                </c:pt>
                <c:pt idx="7">
                  <c:v>41745.0</c:v>
                </c:pt>
                <c:pt idx="8">
                  <c:v>41760.0</c:v>
                </c:pt>
                <c:pt idx="9">
                  <c:v>41775.0</c:v>
                </c:pt>
                <c:pt idx="10">
                  <c:v>41791.0</c:v>
                </c:pt>
                <c:pt idx="11">
                  <c:v>41806.0</c:v>
                </c:pt>
                <c:pt idx="12">
                  <c:v>41821.0</c:v>
                </c:pt>
                <c:pt idx="13">
                  <c:v>41834.0</c:v>
                </c:pt>
                <c:pt idx="14">
                  <c:v>41852.0</c:v>
                </c:pt>
                <c:pt idx="15">
                  <c:v>41867.0</c:v>
                </c:pt>
                <c:pt idx="16">
                  <c:v>41883.0</c:v>
                </c:pt>
                <c:pt idx="17">
                  <c:v>41898.0</c:v>
                </c:pt>
                <c:pt idx="18">
                  <c:v>41913.0</c:v>
                </c:pt>
                <c:pt idx="19">
                  <c:v>41928.0</c:v>
                </c:pt>
                <c:pt idx="20">
                  <c:v>41933.0</c:v>
                </c:pt>
                <c:pt idx="21">
                  <c:v>41944.0</c:v>
                </c:pt>
                <c:pt idx="22">
                  <c:v>41959.0</c:v>
                </c:pt>
                <c:pt idx="23">
                  <c:v>41963.0</c:v>
                </c:pt>
                <c:pt idx="24">
                  <c:v>41974.0</c:v>
                </c:pt>
                <c:pt idx="25">
                  <c:v>41989.0</c:v>
                </c:pt>
                <c:pt idx="26">
                  <c:v>42005.0</c:v>
                </c:pt>
                <c:pt idx="27">
                  <c:v>42020.0</c:v>
                </c:pt>
                <c:pt idx="28">
                  <c:v>42036.0</c:v>
                </c:pt>
                <c:pt idx="29">
                  <c:v>42051.0</c:v>
                </c:pt>
                <c:pt idx="30">
                  <c:v>42064.0</c:v>
                </c:pt>
                <c:pt idx="31">
                  <c:v>42079.0</c:v>
                </c:pt>
                <c:pt idx="32">
                  <c:v>42095.0</c:v>
                </c:pt>
                <c:pt idx="33">
                  <c:v>42103.0</c:v>
                </c:pt>
                <c:pt idx="34">
                  <c:v>42110.0</c:v>
                </c:pt>
                <c:pt idx="35">
                  <c:v>42125.0</c:v>
                </c:pt>
                <c:pt idx="36">
                  <c:v>42140.0</c:v>
                </c:pt>
                <c:pt idx="37">
                  <c:v>42156.0</c:v>
                </c:pt>
                <c:pt idx="38">
                  <c:v>42171.0</c:v>
                </c:pt>
              </c:numCache>
            </c:numRef>
          </c:cat>
          <c:val>
            <c:numRef>
              <c:f>Sheet1!$E$2:$E$43</c:f>
              <c:numCache>
                <c:formatCode>General</c:formatCode>
                <c:ptCount val="42"/>
                <c:pt idx="0">
                  <c:v>15.74608529685077</c:v>
                </c:pt>
                <c:pt idx="1">
                  <c:v>16.26255371262127</c:v>
                </c:pt>
                <c:pt idx="2">
                  <c:v>15.82560787046937</c:v>
                </c:pt>
                <c:pt idx="3">
                  <c:v>15.18989017225629</c:v>
                </c:pt>
                <c:pt idx="4">
                  <c:v>14.66714576573654</c:v>
                </c:pt>
                <c:pt idx="5">
                  <c:v>14.27404831328597</c:v>
                </c:pt>
                <c:pt idx="6">
                  <c:v>14.42819745867457</c:v>
                </c:pt>
                <c:pt idx="7">
                  <c:v>13.86524216007249</c:v>
                </c:pt>
                <c:pt idx="8">
                  <c:v>13.4005728030557</c:v>
                </c:pt>
                <c:pt idx="9">
                  <c:v>13.1759449756872</c:v>
                </c:pt>
                <c:pt idx="10">
                  <c:v>12.95250477584243</c:v>
                </c:pt>
                <c:pt idx="11">
                  <c:v>12.72007820654681</c:v>
                </c:pt>
                <c:pt idx="12">
                  <c:v>12.373305271439</c:v>
                </c:pt>
                <c:pt idx="13">
                  <c:v>13.91259223996775</c:v>
                </c:pt>
                <c:pt idx="14">
                  <c:v>13.85261041269841</c:v>
                </c:pt>
                <c:pt idx="15">
                  <c:v>13.85261041269841</c:v>
                </c:pt>
                <c:pt idx="16">
                  <c:v>13.734186375</c:v>
                </c:pt>
                <c:pt idx="17">
                  <c:v>13.734186375</c:v>
                </c:pt>
                <c:pt idx="18">
                  <c:v>13.989245375</c:v>
                </c:pt>
                <c:pt idx="19">
                  <c:v>13.989245375</c:v>
                </c:pt>
                <c:pt idx="20">
                  <c:v>13.69429140625</c:v>
                </c:pt>
                <c:pt idx="21">
                  <c:v>13.84373046875</c:v>
                </c:pt>
                <c:pt idx="22">
                  <c:v>13.84373046875</c:v>
                </c:pt>
                <c:pt idx="23">
                  <c:v>12.5232515625</c:v>
                </c:pt>
                <c:pt idx="24">
                  <c:v>13.3704493125</c:v>
                </c:pt>
                <c:pt idx="25">
                  <c:v>13.37045386027187</c:v>
                </c:pt>
                <c:pt idx="26">
                  <c:v>12.12892725</c:v>
                </c:pt>
                <c:pt idx="27">
                  <c:v>11.761384</c:v>
                </c:pt>
                <c:pt idx="28">
                  <c:v>11.93328</c:v>
                </c:pt>
                <c:pt idx="29">
                  <c:v>11.08090285714286</c:v>
                </c:pt>
                <c:pt idx="30">
                  <c:v>11.17417089930555</c:v>
                </c:pt>
                <c:pt idx="31">
                  <c:v>10.84285714285714</c:v>
                </c:pt>
                <c:pt idx="32">
                  <c:v>10.30079938461539</c:v>
                </c:pt>
                <c:pt idx="33">
                  <c:v>10.30080328643333</c:v>
                </c:pt>
                <c:pt idx="34">
                  <c:v>10.17040951898735</c:v>
                </c:pt>
                <c:pt idx="35">
                  <c:v>10.20757389182025</c:v>
                </c:pt>
                <c:pt idx="36">
                  <c:v>11.13553093670886</c:v>
                </c:pt>
                <c:pt idx="37">
                  <c:v>10.64318778042959</c:v>
                </c:pt>
                <c:pt idx="38">
                  <c:v>10.27382063474511</c:v>
                </c:pt>
              </c:numCache>
            </c:numRef>
          </c:val>
          <c:smooth val="0"/>
        </c:ser>
        <c:dLbls>
          <c:showLegendKey val="0"/>
          <c:showVal val="0"/>
          <c:showCatName val="0"/>
          <c:showSerName val="0"/>
          <c:showPercent val="0"/>
          <c:showBubbleSize val="0"/>
        </c:dLbls>
        <c:marker val="1"/>
        <c:smooth val="0"/>
        <c:axId val="2082566360"/>
        <c:axId val="2100060088"/>
      </c:lineChart>
      <c:dateAx>
        <c:axId val="2082566360"/>
        <c:scaling>
          <c:orientation val="minMax"/>
          <c:max val="42186.0"/>
        </c:scaling>
        <c:delete val="0"/>
        <c:axPos val="b"/>
        <c:majorGridlines>
          <c:spPr>
            <a:ln w="9525" cap="flat" cmpd="sng" algn="ctr">
              <a:solidFill>
                <a:schemeClr val="tx1">
                  <a:lumMod val="15000"/>
                  <a:lumOff val="85000"/>
                </a:schemeClr>
              </a:solidFill>
              <a:round/>
            </a:ln>
            <a:effectLst/>
          </c:spPr>
        </c:majorGridlines>
        <c:numFmt formatCode="[$-409]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s-ES"/>
          </a:p>
        </c:txPr>
        <c:crossAx val="2100060088"/>
        <c:crosses val="autoZero"/>
        <c:auto val="1"/>
        <c:lblOffset val="100"/>
        <c:baseTimeUnit val="months"/>
        <c:majorUnit val="2.0"/>
        <c:majorTimeUnit val="months"/>
      </c:dateAx>
      <c:valAx>
        <c:axId val="2100060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aseline="0" dirty="0" smtClean="0">
                    <a:solidFill>
                      <a:schemeClr val="tx1"/>
                    </a:solidFill>
                  </a:rPr>
                  <a:t>Converted to MXN per liter or kg</a:t>
                </a:r>
                <a:endParaRPr lang="en-US" sz="1600" baseline="0" dirty="0">
                  <a:solidFill>
                    <a:schemeClr val="tx1"/>
                  </a:solidFill>
                </a:endParaRPr>
              </a:p>
            </c:rich>
          </c:tx>
          <c:layout>
            <c:manualLayout>
              <c:xMode val="edge"/>
              <c:yMode val="edge"/>
              <c:x val="0.00445782228358041"/>
              <c:y val="0.0763834181600054"/>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2082566360"/>
        <c:crossesAt val="41640.0"/>
        <c:crossBetween val="between"/>
      </c:valAx>
      <c:spPr>
        <a:noFill/>
        <a:ln>
          <a:noFill/>
        </a:ln>
        <a:effectLst/>
      </c:spPr>
    </c:plotArea>
    <c:legend>
      <c:legendPos val="b"/>
      <c:layout>
        <c:manualLayout>
          <c:xMode val="edge"/>
          <c:yMode val="edge"/>
          <c:x val="0.225170035871148"/>
          <c:y val="0.625922547136121"/>
          <c:w val="0.615466259142611"/>
          <c:h val="0.126563253268298"/>
        </c:manualLayout>
      </c:layout>
      <c:overlay val="0"/>
      <c:spPr>
        <a:solidFill>
          <a:schemeClr val="bg1"/>
        </a:solidFill>
        <a:ln w="6350">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legend>
    <c:plotVisOnly val="1"/>
    <c:dispBlanksAs val="gap"/>
    <c:showDLblsOverMax val="0"/>
  </c:chart>
  <c:spPr>
    <a:solidFill>
      <a:schemeClr val="bg1"/>
    </a:solidFill>
    <a:ln w="9525" cap="flat" cmpd="sng" algn="ctr">
      <a:noFill/>
      <a:round/>
    </a:ln>
    <a:effectLst/>
  </c:spPr>
  <c:txPr>
    <a:bodyPr/>
    <a:lstStyle/>
    <a:p>
      <a:pPr>
        <a:defRPr/>
      </a:pPr>
      <a:endParaRPr lang="es-E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0.77228</cdr:x>
      <cdr:y>0.17261</cdr:y>
    </cdr:from>
    <cdr:to>
      <cdr:x>0.95157</cdr:x>
      <cdr:y>0.25554</cdr:y>
    </cdr:to>
    <cdr:sp macro="" textlink="">
      <cdr:nvSpPr>
        <cdr:cNvPr id="3" name="TextBox 4"/>
        <cdr:cNvSpPr txBox="1"/>
      </cdr:nvSpPr>
      <cdr:spPr>
        <a:xfrm xmlns:a="http://schemas.openxmlformats.org/drawingml/2006/main">
          <a:off x="6339067" y="768658"/>
          <a:ext cx="1471680" cy="369332"/>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dirty="0" smtClean="0"/>
            <a:t>MEPCO →</a:t>
          </a:r>
          <a:endParaRPr lang="en-US" dirty="0"/>
        </a:p>
      </cdr:txBody>
    </cdr:sp>
  </cdr:relSizeAnchor>
</c:userShapes>
</file>

<file path=ppt/drawings/drawing2.xml><?xml version="1.0" encoding="utf-8"?>
<c:userShapes xmlns:c="http://schemas.openxmlformats.org/drawingml/2006/chart">
  <cdr:relSizeAnchor xmlns:cdr="http://schemas.openxmlformats.org/drawingml/2006/chartDrawing">
    <cdr:from>
      <cdr:x>0.59311</cdr:x>
      <cdr:y>0.27785</cdr:y>
    </cdr:from>
    <cdr:to>
      <cdr:x>0.59456</cdr:x>
      <cdr:y>0.44908</cdr:y>
    </cdr:to>
    <cdr:cxnSp macro="">
      <cdr:nvCxnSpPr>
        <cdr:cNvPr id="3" name="Straight Arrow Connector 2"/>
        <cdr:cNvCxnSpPr/>
      </cdr:nvCxnSpPr>
      <cdr:spPr>
        <a:xfrm xmlns:a="http://schemas.openxmlformats.org/drawingml/2006/main" flipH="1" flipV="1">
          <a:off x="4868441" y="1156152"/>
          <a:ext cx="11902" cy="712494"/>
        </a:xfrm>
        <a:prstGeom xmlns:a="http://schemas.openxmlformats.org/drawingml/2006/main" prst="straightConnector1">
          <a:avLst/>
        </a:prstGeom>
        <a:ln xmlns:a="http://schemas.openxmlformats.org/drawingml/2006/main">
          <a:solidFill>
            <a:srgbClr val="FF0000"/>
          </a:solidFill>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2421" cy="457513"/>
          </a:xfrm>
          <a:prstGeom prst="rect">
            <a:avLst/>
          </a:prstGeom>
        </p:spPr>
        <p:txBody>
          <a:bodyPr vert="horz" lIns="89730" tIns="44865" rIns="89730" bIns="44865"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57513"/>
          </a:xfrm>
          <a:prstGeom prst="rect">
            <a:avLst/>
          </a:prstGeom>
        </p:spPr>
        <p:txBody>
          <a:bodyPr vert="horz" lIns="89730" tIns="44865" rIns="89730" bIns="44865" rtlCol="0"/>
          <a:lstStyle>
            <a:lvl1pPr algn="r">
              <a:defRPr sz="1200"/>
            </a:lvl1pPr>
          </a:lstStyle>
          <a:p>
            <a:fld id="{2C8002B5-3659-4AD6-92BB-4FB3862B023F}" type="datetimeFigureOut">
              <a:rPr lang="en-US" smtClean="0"/>
              <a:t>20/11/15</a:t>
            </a:fld>
            <a:endParaRPr lang="en-US"/>
          </a:p>
        </p:txBody>
      </p:sp>
      <p:sp>
        <p:nvSpPr>
          <p:cNvPr id="4" name="Footer Placeholder 3"/>
          <p:cNvSpPr>
            <a:spLocks noGrp="1"/>
          </p:cNvSpPr>
          <p:nvPr>
            <p:ph type="ftr" sz="quarter" idx="2"/>
          </p:nvPr>
        </p:nvSpPr>
        <p:spPr>
          <a:xfrm>
            <a:off x="2" y="8684926"/>
            <a:ext cx="2972421" cy="457513"/>
          </a:xfrm>
          <a:prstGeom prst="rect">
            <a:avLst/>
          </a:prstGeom>
        </p:spPr>
        <p:txBody>
          <a:bodyPr vert="horz" lIns="89730" tIns="44865" rIns="89730" bIns="44865"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684926"/>
            <a:ext cx="2972421" cy="457513"/>
          </a:xfrm>
          <a:prstGeom prst="rect">
            <a:avLst/>
          </a:prstGeom>
        </p:spPr>
        <p:txBody>
          <a:bodyPr vert="horz" lIns="89730" tIns="44865" rIns="89730" bIns="44865" rtlCol="0" anchor="b"/>
          <a:lstStyle>
            <a:lvl1pPr algn="r">
              <a:defRPr sz="1200"/>
            </a:lvl1pPr>
          </a:lstStyle>
          <a:p>
            <a:fld id="{C75B9880-78BB-4CD3-93F9-A443FDC5A934}" type="slidenum">
              <a:rPr lang="en-US" smtClean="0"/>
              <a:t>‹Nr.›</a:t>
            </a:fld>
            <a:endParaRPr lang="en-US"/>
          </a:p>
        </p:txBody>
      </p:sp>
    </p:spTree>
    <p:extLst>
      <p:ext uri="{BB962C8B-B14F-4D97-AF65-F5344CB8AC3E}">
        <p14:creationId xmlns:p14="http://schemas.microsoft.com/office/powerpoint/2010/main" val="2598703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35" tIns="45718" rIns="91435" bIns="45718"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35" tIns="45718" rIns="91435" bIns="45718" rtlCol="0"/>
          <a:lstStyle>
            <a:lvl1pPr algn="r">
              <a:defRPr sz="1200"/>
            </a:lvl1pPr>
          </a:lstStyle>
          <a:p>
            <a:fld id="{67D41DCA-8854-448C-9373-477C8DA8AD38}" type="datetimeFigureOut">
              <a:rPr lang="de-DE" smtClean="0"/>
              <a:pPr/>
              <a:t>20/11/15</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5" tIns="45718" rIns="91435" bIns="45718"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35" tIns="45718" rIns="91435" bIns="45718"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35" tIns="45718" rIns="91435" bIns="45718"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35" tIns="45718" rIns="91435" bIns="45718" rtlCol="0" anchor="b"/>
          <a:lstStyle>
            <a:lvl1pPr algn="r">
              <a:defRPr sz="1200"/>
            </a:lvl1pPr>
          </a:lstStyle>
          <a:p>
            <a:fld id="{942B22FE-F869-4CFE-92A0-938D0E41CCBF}" type="slidenum">
              <a:rPr lang="de-DE" smtClean="0"/>
              <a:pPr/>
              <a:t>‹Nr.›</a:t>
            </a:fld>
            <a:endParaRPr lang="de-DE" dirty="0"/>
          </a:p>
        </p:txBody>
      </p:sp>
    </p:spTree>
    <p:extLst>
      <p:ext uri="{BB962C8B-B14F-4D97-AF65-F5344CB8AC3E}">
        <p14:creationId xmlns:p14="http://schemas.microsoft.com/office/powerpoint/2010/main" val="1150898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2B22FE-F869-4CFE-92A0-938D0E41CCBF}" type="slidenum">
              <a:rPr lang="de-DE" smtClean="0"/>
              <a:pPr/>
              <a:t>9</a:t>
            </a:fld>
            <a:endParaRPr lang="de-DE" dirty="0"/>
          </a:p>
        </p:txBody>
      </p:sp>
    </p:spTree>
    <p:extLst>
      <p:ext uri="{BB962C8B-B14F-4D97-AF65-F5344CB8AC3E}">
        <p14:creationId xmlns:p14="http://schemas.microsoft.com/office/powerpoint/2010/main" val="1703217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2B22FE-F869-4CFE-92A0-938D0E41CCBF}" type="slidenum">
              <a:rPr lang="de-DE" smtClean="0"/>
              <a:pPr/>
              <a:t>12</a:t>
            </a:fld>
            <a:endParaRPr lang="de-DE" dirty="0"/>
          </a:p>
        </p:txBody>
      </p:sp>
    </p:spTree>
    <p:extLst>
      <p:ext uri="{BB962C8B-B14F-4D97-AF65-F5344CB8AC3E}">
        <p14:creationId xmlns:p14="http://schemas.microsoft.com/office/powerpoint/2010/main" val="3801578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2B22FE-F869-4CFE-92A0-938D0E41CCBF}" type="slidenum">
              <a:rPr lang="de-DE" smtClean="0"/>
              <a:pPr/>
              <a:t>18</a:t>
            </a:fld>
            <a:endParaRPr lang="de-DE" dirty="0"/>
          </a:p>
        </p:txBody>
      </p:sp>
    </p:spTree>
    <p:extLst>
      <p:ext uri="{BB962C8B-B14F-4D97-AF65-F5344CB8AC3E}">
        <p14:creationId xmlns:p14="http://schemas.microsoft.com/office/powerpoint/2010/main" val="1361495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2B22FE-F869-4CFE-92A0-938D0E41CCBF}" type="slidenum">
              <a:rPr lang="de-DE" smtClean="0"/>
              <a:pPr/>
              <a:t>24</a:t>
            </a:fld>
            <a:endParaRPr lang="de-DE" dirty="0"/>
          </a:p>
        </p:txBody>
      </p:sp>
    </p:spTree>
    <p:extLst>
      <p:ext uri="{BB962C8B-B14F-4D97-AF65-F5344CB8AC3E}">
        <p14:creationId xmlns:p14="http://schemas.microsoft.com/office/powerpoint/2010/main" val="152507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Title: V1">
    <p:spTree>
      <p:nvGrpSpPr>
        <p:cNvPr id="1" name=""/>
        <p:cNvGrpSpPr/>
        <p:nvPr/>
      </p:nvGrpSpPr>
      <p:grpSpPr>
        <a:xfrm>
          <a:off x="0" y="0"/>
          <a:ext cx="0" cy="0"/>
          <a:chOff x="0" y="0"/>
          <a:chExt cx="0" cy="0"/>
        </a:xfrm>
      </p:grpSpPr>
      <p:sp>
        <p:nvSpPr>
          <p:cNvPr id="14" name="Rectangle 13"/>
          <p:cNvSpPr/>
          <p:nvPr userDrawn="1"/>
        </p:nvSpPr>
        <p:spPr>
          <a:xfrm>
            <a:off x="0" y="6288504"/>
            <a:ext cx="9144000" cy="47805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2" descr="I:\_GregW\1322550 WBGIS - ITS Sub Branding\WBGIS_ITS-PPT_footer-06.jpg"/>
          <p:cNvPicPr>
            <a:picLocks noChangeAspect="1" noChangeArrowheads="1"/>
          </p:cNvPicPr>
          <p:nvPr userDrawn="1"/>
        </p:nvPicPr>
        <p:blipFill>
          <a:blip r:embed="rId2"/>
          <a:srcRect b="82105"/>
          <a:stretch>
            <a:fillRect/>
          </a:stretch>
        </p:blipFill>
        <p:spPr bwMode="auto">
          <a:xfrm>
            <a:off x="0" y="1379624"/>
            <a:ext cx="9144000" cy="136358"/>
          </a:xfrm>
          <a:prstGeom prst="rect">
            <a:avLst/>
          </a:prstGeom>
          <a:noFill/>
        </p:spPr>
      </p:pic>
      <p:sp>
        <p:nvSpPr>
          <p:cNvPr id="6" name="Rectangle 2"/>
          <p:cNvSpPr>
            <a:spLocks noGrp="1" noChangeArrowheads="1"/>
          </p:cNvSpPr>
          <p:nvPr>
            <p:ph type="ctrTitle" hasCustomPrompt="1"/>
          </p:nvPr>
        </p:nvSpPr>
        <p:spPr>
          <a:xfrm>
            <a:off x="4219074" y="3980752"/>
            <a:ext cx="4384288" cy="1011238"/>
          </a:xfrm>
        </p:spPr>
        <p:txBody>
          <a:bodyPr bIns="0"/>
          <a:lstStyle>
            <a:lvl1pPr>
              <a:defRPr sz="3500">
                <a:solidFill>
                  <a:schemeClr val="accent2"/>
                </a:solidFill>
                <a:latin typeface="Arial"/>
                <a:cs typeface="Arial"/>
              </a:defRPr>
            </a:lvl1pPr>
          </a:lstStyle>
          <a:p>
            <a:pPr lvl="0"/>
            <a:r>
              <a:rPr lang="en-US" noProof="0" dirty="0" smtClean="0"/>
              <a:t>Master Title: </a:t>
            </a:r>
            <a:br>
              <a:rPr lang="en-US" noProof="0" dirty="0" smtClean="0"/>
            </a:br>
            <a:r>
              <a:rPr lang="en-US" noProof="0" dirty="0" smtClean="0"/>
              <a:t>Version 1</a:t>
            </a:r>
          </a:p>
        </p:txBody>
      </p:sp>
      <p:sp>
        <p:nvSpPr>
          <p:cNvPr id="7" name="Rectangle 3"/>
          <p:cNvSpPr>
            <a:spLocks noGrp="1" noChangeArrowheads="1"/>
          </p:cNvSpPr>
          <p:nvPr>
            <p:ph type="subTitle" idx="1" hasCustomPrompt="1"/>
          </p:nvPr>
        </p:nvSpPr>
        <p:spPr>
          <a:xfrm>
            <a:off x="4588042" y="5153078"/>
            <a:ext cx="4034590" cy="1127405"/>
          </a:xfrm>
          <a:prstGeom prst="rect">
            <a:avLst/>
          </a:prstGeom>
        </p:spPr>
        <p:txBody>
          <a:bodyPr lIns="0" tIns="0" rIns="0" bIns="0"/>
          <a:lstStyle>
            <a:lvl1pPr marL="0" indent="0">
              <a:buFontTx/>
              <a:buNone/>
              <a:defRPr sz="2000" b="0" baseline="0">
                <a:solidFill>
                  <a:schemeClr val="tx2"/>
                </a:solidFill>
                <a:latin typeface="Arial"/>
                <a:cs typeface="Arial"/>
              </a:defRPr>
            </a:lvl1pPr>
          </a:lstStyle>
          <a:p>
            <a:pPr lvl="0"/>
            <a:r>
              <a:rPr lang="en-US" noProof="0" dirty="0" smtClean="0"/>
              <a:t>Name of the contributor</a:t>
            </a:r>
          </a:p>
          <a:p>
            <a:pPr lvl="0"/>
            <a:r>
              <a:rPr lang="en-US" noProof="0" dirty="0" smtClean="0"/>
              <a:t>Name of the event, venue</a:t>
            </a:r>
          </a:p>
          <a:p>
            <a:pPr lvl="0"/>
            <a:r>
              <a:rPr lang="en-US" noProof="0" dirty="0" smtClean="0"/>
              <a:t>00 Month 2012</a:t>
            </a:r>
          </a:p>
        </p:txBody>
      </p:sp>
      <p:sp>
        <p:nvSpPr>
          <p:cNvPr id="10" name="Rectangle 9"/>
          <p:cNvSpPr/>
          <p:nvPr userDrawn="1"/>
        </p:nvSpPr>
        <p:spPr>
          <a:xfrm>
            <a:off x="0" y="1283371"/>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Rectangle 10"/>
          <p:cNvSpPr/>
          <p:nvPr userDrawn="1"/>
        </p:nvSpPr>
        <p:spPr>
          <a:xfrm>
            <a:off x="0" y="0"/>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Rectangle 12"/>
          <p:cNvSpPr/>
          <p:nvPr userDrawn="1"/>
        </p:nvSpPr>
        <p:spPr>
          <a:xfrm>
            <a:off x="0" y="6766560"/>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Rectangle 1"/>
          <p:cNvSpPr/>
          <p:nvPr userDrawn="1"/>
        </p:nvSpPr>
        <p:spPr>
          <a:xfrm>
            <a:off x="0" y="3858768"/>
            <a:ext cx="4379976" cy="2999232"/>
          </a:xfrm>
          <a:prstGeom prst="rect">
            <a:avLst/>
          </a:prstGeom>
          <a:blipFill dpi="0" rotWithShape="1">
            <a:blip r:embed="rId3">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199985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ster Title: V2">
    <p:spTree>
      <p:nvGrpSpPr>
        <p:cNvPr id="1" name=""/>
        <p:cNvGrpSpPr/>
        <p:nvPr/>
      </p:nvGrpSpPr>
      <p:grpSpPr>
        <a:xfrm>
          <a:off x="0" y="0"/>
          <a:ext cx="0" cy="0"/>
          <a:chOff x="0" y="0"/>
          <a:chExt cx="0" cy="0"/>
        </a:xfrm>
      </p:grpSpPr>
      <p:pic>
        <p:nvPicPr>
          <p:cNvPr id="10" name="Bild 12"/>
          <p:cNvPicPr>
            <a:picLocks noChangeAspect="1"/>
          </p:cNvPicPr>
          <p:nvPr userDrawn="1"/>
        </p:nvPicPr>
        <p:blipFill>
          <a:blip r:embed="rId2">
            <a:alphaModFix amt="30000"/>
          </a:blip>
          <a:stretch>
            <a:fillRect/>
          </a:stretch>
        </p:blipFill>
        <p:spPr>
          <a:xfrm>
            <a:off x="3133426" y="1130968"/>
            <a:ext cx="5938818" cy="5938818"/>
          </a:xfrm>
          <a:prstGeom prst="rect">
            <a:avLst/>
          </a:prstGeom>
        </p:spPr>
      </p:pic>
      <p:sp>
        <p:nvSpPr>
          <p:cNvPr id="7" name="Rectangle 2"/>
          <p:cNvSpPr>
            <a:spLocks noGrp="1" noChangeArrowheads="1"/>
          </p:cNvSpPr>
          <p:nvPr>
            <p:ph type="ctrTitle" hasCustomPrompt="1"/>
          </p:nvPr>
        </p:nvSpPr>
        <p:spPr>
          <a:xfrm>
            <a:off x="1065177" y="3958989"/>
            <a:ext cx="7538185" cy="1011238"/>
          </a:xfrm>
        </p:spPr>
        <p:txBody>
          <a:bodyPr bIns="0"/>
          <a:lstStyle>
            <a:lvl1pPr>
              <a:defRPr sz="3500">
                <a:solidFill>
                  <a:schemeClr val="tx1"/>
                </a:solidFill>
                <a:latin typeface="Arial"/>
                <a:cs typeface="Arial"/>
              </a:defRPr>
            </a:lvl1pPr>
          </a:lstStyle>
          <a:p>
            <a:pPr lvl="0"/>
            <a:r>
              <a:rPr lang="en-US" noProof="0" dirty="0" smtClean="0"/>
              <a:t>Master Title: Version 2</a:t>
            </a:r>
          </a:p>
        </p:txBody>
      </p:sp>
      <p:sp>
        <p:nvSpPr>
          <p:cNvPr id="8" name="Rectangle 3"/>
          <p:cNvSpPr>
            <a:spLocks noGrp="1" noChangeArrowheads="1"/>
          </p:cNvSpPr>
          <p:nvPr>
            <p:ph type="subTitle" idx="1" hasCustomPrompt="1"/>
          </p:nvPr>
        </p:nvSpPr>
        <p:spPr>
          <a:xfrm>
            <a:off x="1065327" y="5131316"/>
            <a:ext cx="7539711" cy="647700"/>
          </a:xfrm>
          <a:prstGeom prst="rect">
            <a:avLst/>
          </a:prstGeom>
        </p:spPr>
        <p:txBody>
          <a:bodyPr lIns="0" tIns="0" rIns="0" bIns="0"/>
          <a:lstStyle>
            <a:lvl1pPr marL="0" indent="0">
              <a:buFontTx/>
              <a:buNone/>
              <a:defRPr sz="2000" b="0" baseline="0">
                <a:solidFill>
                  <a:schemeClr val="accent2"/>
                </a:solidFill>
                <a:latin typeface="Arial"/>
                <a:cs typeface="Arial"/>
              </a:defRPr>
            </a:lvl1pPr>
          </a:lstStyle>
          <a:p>
            <a:pPr lvl="0"/>
            <a:r>
              <a:rPr lang="en-US" noProof="0" dirty="0" smtClean="0"/>
              <a:t>Name of the contributor</a:t>
            </a:r>
          </a:p>
          <a:p>
            <a:pPr lvl="0"/>
            <a:r>
              <a:rPr lang="en-US" noProof="0" dirty="0" smtClean="0"/>
              <a:t>Name of the event, venue, 00 Month 2012</a:t>
            </a:r>
          </a:p>
        </p:txBody>
      </p:sp>
    </p:spTree>
    <p:extLst>
      <p:ext uri="{BB962C8B-B14F-4D97-AF65-F5344CB8AC3E}">
        <p14:creationId xmlns:p14="http://schemas.microsoft.com/office/powerpoint/2010/main" val="3752270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0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lgn="ctr">
              <a:defRPr/>
            </a:lvl1pPr>
          </a:lstStyle>
          <a:p>
            <a:r>
              <a:rPr lang="en-US" noProof="0" dirty="0" err="1" smtClean="0"/>
              <a:t>Titlemaster</a:t>
            </a:r>
            <a:endParaRPr lang="en-US" noProof="0" dirty="0"/>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‹Nr.›</a:t>
            </a:fld>
            <a:endParaRPr lang="en-US" dirty="0"/>
          </a:p>
        </p:txBody>
      </p:sp>
      <p:sp>
        <p:nvSpPr>
          <p:cNvPr id="6" name="Inhaltsplatzhalter 5"/>
          <p:cNvSpPr>
            <a:spLocks noGrp="1"/>
          </p:cNvSpPr>
          <p:nvPr>
            <p:ph sz="quarter" idx="12" hasCustomPrompt="1"/>
          </p:nvPr>
        </p:nvSpPr>
        <p:spPr/>
        <p:txBody>
          <a:bodyPr/>
          <a:lstStyle>
            <a:lvl1pPr>
              <a:defRPr sz="2800">
                <a:solidFill>
                  <a:schemeClr val="tx2"/>
                </a:solidFill>
                <a:latin typeface="Calibri" panose="020F0502020204030204" pitchFamily="34" charset="0"/>
              </a:defRPr>
            </a:lvl1pPr>
            <a:lvl2pPr marL="137160">
              <a:defRPr sz="2800" baseline="0">
                <a:solidFill>
                  <a:schemeClr val="accent1">
                    <a:lumMod val="90000"/>
                    <a:lumOff val="10000"/>
                  </a:schemeClr>
                </a:solidFill>
                <a:latin typeface="Calibri" panose="020F0502020204030204" pitchFamily="34" charset="0"/>
              </a:defRPr>
            </a:lvl2pPr>
            <a:lvl3pPr marL="228600" indent="-228600">
              <a:buFont typeface="Arial" panose="020B0604020202020204" pitchFamily="34" charset="0"/>
              <a:buChar char="•"/>
              <a:defRPr baseline="0">
                <a:solidFill>
                  <a:schemeClr val="accent1">
                    <a:lumMod val="90000"/>
                    <a:lumOff val="10000"/>
                  </a:schemeClr>
                </a:solidFill>
              </a:defRPr>
            </a:lvl3pPr>
            <a:lvl4pPr marL="704850" indent="-342900">
              <a:buFont typeface="Arial" panose="020B0604020202020204" pitchFamily="34" charset="0"/>
              <a:buChar char="•"/>
              <a:defRPr sz="2400">
                <a:solidFill>
                  <a:schemeClr val="accent1">
                    <a:lumMod val="75000"/>
                    <a:lumOff val="25000"/>
                  </a:schemeClr>
                </a:solidFill>
                <a:latin typeface="Calibri" panose="020F0502020204030204" pitchFamily="34" charset="0"/>
              </a:defRPr>
            </a:lvl4pPr>
            <a:lvl5pPr>
              <a:defRPr sz="2400"/>
            </a:lvl5pPr>
            <a:lvl6pPr>
              <a:defRPr sz="2400"/>
            </a:lvl6pPr>
          </a:lstStyle>
          <a:p>
            <a:pPr lvl="0"/>
            <a:r>
              <a:rPr lang="en-US" noProof="0" dirty="0" err="1" smtClean="0"/>
              <a:t>Textmaster</a:t>
            </a:r>
            <a:endParaRPr lang="en-US" noProof="0" dirty="0" smtClean="0"/>
          </a:p>
          <a:p>
            <a:pPr lvl="1"/>
            <a:r>
              <a:rPr lang="en-US" noProof="0" dirty="0" smtClean="0"/>
              <a:t>Second Layer</a:t>
            </a:r>
          </a:p>
          <a:p>
            <a:pPr lvl="3"/>
            <a:r>
              <a:rPr lang="en-US" noProof="0" dirty="0" smtClean="0"/>
              <a:t>Third Layer</a:t>
            </a:r>
          </a:p>
          <a:p>
            <a:pPr lvl="3"/>
            <a:r>
              <a:rPr lang="en-US" noProof="0" dirty="0" smtClean="0"/>
              <a:t>Fourth Layer</a:t>
            </a:r>
          </a:p>
          <a:p>
            <a:pPr lvl="4"/>
            <a:r>
              <a:rPr lang="en-US" noProof="0" dirty="0" smtClean="0"/>
              <a:t>Fifth Layer</a:t>
            </a:r>
          </a:p>
          <a:p>
            <a:pPr lvl="5"/>
            <a:r>
              <a:rPr lang="en-US" noProof="0" dirty="0" smtClean="0"/>
              <a:t>6</a:t>
            </a:r>
            <a:endParaRPr lang="en-US" noProof="0" dirty="0"/>
          </a:p>
        </p:txBody>
      </p:sp>
    </p:spTree>
    <p:extLst>
      <p:ext uri="{BB962C8B-B14F-4D97-AF65-F5344CB8AC3E}">
        <p14:creationId xmlns:p14="http://schemas.microsoft.com/office/powerpoint/2010/main" val="3686614318"/>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0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smtClean="0"/>
              <a:t>Titlemaster</a:t>
            </a:r>
            <a:endParaRPr lang="en-US" noProof="0" dirty="0"/>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‹Nr.›</a:t>
            </a:fld>
            <a:endParaRPr lang="en-US" dirty="0"/>
          </a:p>
        </p:txBody>
      </p:sp>
      <p:sp>
        <p:nvSpPr>
          <p:cNvPr id="6" name="Inhaltsplatzhalter 5"/>
          <p:cNvSpPr>
            <a:spLocks noGrp="1"/>
          </p:cNvSpPr>
          <p:nvPr>
            <p:ph sz="quarter" idx="12" hasCustomPrompt="1"/>
          </p:nvPr>
        </p:nvSpPr>
        <p:spPr>
          <a:xfrm>
            <a:off x="323850" y="3716338"/>
            <a:ext cx="8496300" cy="2305050"/>
          </a:xfrm>
        </p:spPr>
        <p:txBody>
          <a:bodyPr anchor="ctr" anchorCtr="1"/>
          <a:lstStyle>
            <a:lvl1pPr algn="ctr">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dirty="0" err="1" smtClean="0"/>
              <a:t>Textmaster</a:t>
            </a:r>
            <a:endParaRPr lang="en-US" noProof="0" dirty="0"/>
          </a:p>
        </p:txBody>
      </p:sp>
      <p:sp>
        <p:nvSpPr>
          <p:cNvPr id="7" name="Bildplatzhalter 6"/>
          <p:cNvSpPr>
            <a:spLocks noGrp="1"/>
          </p:cNvSpPr>
          <p:nvPr>
            <p:ph type="pic" sz="quarter" idx="13" hasCustomPrompt="1"/>
          </p:nvPr>
        </p:nvSpPr>
        <p:spPr>
          <a:xfrm>
            <a:off x="323850" y="1268413"/>
            <a:ext cx="8496300" cy="2305050"/>
          </a:xfrm>
        </p:spPr>
        <p:txBody>
          <a:bodyPr/>
          <a:lstStyle/>
          <a:p>
            <a:r>
              <a:rPr lang="en-US" noProof="0" dirty="0" smtClean="0"/>
              <a:t>Images</a:t>
            </a:r>
            <a:endParaRPr lang="en-US" noProof="0" dirty="0"/>
          </a:p>
        </p:txBody>
      </p:sp>
    </p:spTree>
    <p:extLst>
      <p:ext uri="{BB962C8B-B14F-4D97-AF65-F5344CB8AC3E}">
        <p14:creationId xmlns:p14="http://schemas.microsoft.com/office/powerpoint/2010/main" val="2089624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03">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smtClean="0"/>
              <a:t>Titlemaster</a:t>
            </a:r>
            <a:endParaRPr lang="en-US" noProof="0" dirty="0"/>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‹Nr.›</a:t>
            </a:fld>
            <a:endParaRPr lang="en-US" dirty="0"/>
          </a:p>
        </p:txBody>
      </p:sp>
      <p:sp>
        <p:nvSpPr>
          <p:cNvPr id="6" name="Inhaltsplatzhalter 5"/>
          <p:cNvSpPr>
            <a:spLocks noGrp="1"/>
          </p:cNvSpPr>
          <p:nvPr>
            <p:ph sz="quarter" idx="12" hasCustomPrompt="1"/>
          </p:nvPr>
        </p:nvSpPr>
        <p:spPr>
          <a:xfrm>
            <a:off x="323851" y="1268413"/>
            <a:ext cx="4176712" cy="4752975"/>
          </a:xfrm>
        </p:spPr>
        <p:txBody>
          <a:bodyPr/>
          <a:lstStyle>
            <a:lvl1pPr algn="l">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dirty="0" err="1" smtClean="0"/>
              <a:t>Textmaster</a:t>
            </a:r>
            <a:endParaRPr lang="en-US" noProof="0" dirty="0"/>
          </a:p>
        </p:txBody>
      </p:sp>
      <p:sp>
        <p:nvSpPr>
          <p:cNvPr id="7" name="Bildplatzhalter 6"/>
          <p:cNvSpPr>
            <a:spLocks noGrp="1"/>
          </p:cNvSpPr>
          <p:nvPr>
            <p:ph type="pic" sz="quarter" idx="13" hasCustomPrompt="1"/>
          </p:nvPr>
        </p:nvSpPr>
        <p:spPr>
          <a:xfrm>
            <a:off x="4643438" y="1268413"/>
            <a:ext cx="4176712" cy="4752975"/>
          </a:xfrm>
        </p:spPr>
        <p:txBody>
          <a:bodyPr/>
          <a:lstStyle/>
          <a:p>
            <a:r>
              <a:rPr lang="en-US" noProof="0" dirty="0" smtClean="0"/>
              <a:t>Images</a:t>
            </a:r>
            <a:endParaRPr lang="en-US" noProof="0" dirty="0"/>
          </a:p>
        </p:txBody>
      </p:sp>
    </p:spTree>
    <p:extLst>
      <p:ext uri="{BB962C8B-B14F-4D97-AF65-F5344CB8AC3E}">
        <p14:creationId xmlns:p14="http://schemas.microsoft.com/office/powerpoint/2010/main" val="2541923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smtClean="0"/>
              <a:t>Titlemaster</a:t>
            </a:r>
            <a:endParaRPr lang="en-US" noProof="0" dirty="0"/>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‹Nr.›</a:t>
            </a:fld>
            <a:endParaRPr lang="en-US" dirty="0"/>
          </a:p>
        </p:txBody>
      </p:sp>
    </p:spTree>
    <p:extLst>
      <p:ext uri="{BB962C8B-B14F-4D97-AF65-F5344CB8AC3E}">
        <p14:creationId xmlns:p14="http://schemas.microsoft.com/office/powerpoint/2010/main" val="321547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Slide: V1">
    <p:spTree>
      <p:nvGrpSpPr>
        <p:cNvPr id="1" name=""/>
        <p:cNvGrpSpPr/>
        <p:nvPr/>
      </p:nvGrpSpPr>
      <p:grpSpPr>
        <a:xfrm>
          <a:off x="0" y="0"/>
          <a:ext cx="0" cy="0"/>
          <a:chOff x="0" y="0"/>
          <a:chExt cx="0" cy="0"/>
        </a:xfrm>
      </p:grpSpPr>
      <p:pic>
        <p:nvPicPr>
          <p:cNvPr id="10" name="Picture 2" descr="I:\_GregW\1322550 WBGIS - ITS Sub Branding\WBGIS_ITS-PPT_footer-06.jpg"/>
          <p:cNvPicPr>
            <a:picLocks noChangeAspect="1" noChangeArrowheads="1"/>
          </p:cNvPicPr>
          <p:nvPr userDrawn="1"/>
        </p:nvPicPr>
        <p:blipFill>
          <a:blip r:embed="rId2"/>
          <a:srcRect b="82105"/>
          <a:stretch>
            <a:fillRect/>
          </a:stretch>
        </p:blipFill>
        <p:spPr bwMode="auto">
          <a:xfrm>
            <a:off x="0" y="1379624"/>
            <a:ext cx="9144000" cy="136358"/>
          </a:xfrm>
          <a:prstGeom prst="rect">
            <a:avLst/>
          </a:prstGeom>
          <a:noFill/>
        </p:spPr>
      </p:pic>
      <p:sp>
        <p:nvSpPr>
          <p:cNvPr id="13" name="Rectangle 12"/>
          <p:cNvSpPr/>
          <p:nvPr userDrawn="1"/>
        </p:nvSpPr>
        <p:spPr>
          <a:xfrm>
            <a:off x="0" y="1283371"/>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Rectangle 10"/>
          <p:cNvSpPr/>
          <p:nvPr userDrawn="1"/>
        </p:nvSpPr>
        <p:spPr>
          <a:xfrm>
            <a:off x="0" y="6288504"/>
            <a:ext cx="9144000" cy="47805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2"/>
          <p:cNvSpPr>
            <a:spLocks noGrp="1" noChangeArrowheads="1"/>
          </p:cNvSpPr>
          <p:nvPr>
            <p:ph type="ctrTitle" hasCustomPrompt="1"/>
          </p:nvPr>
        </p:nvSpPr>
        <p:spPr>
          <a:xfrm>
            <a:off x="4780546" y="2986248"/>
            <a:ext cx="3349461" cy="1011238"/>
          </a:xfrm>
        </p:spPr>
        <p:txBody>
          <a:bodyPr bIns="0"/>
          <a:lstStyle>
            <a:lvl1pPr>
              <a:defRPr sz="3500">
                <a:solidFill>
                  <a:srgbClr val="002345"/>
                </a:solidFill>
                <a:latin typeface="Arial"/>
                <a:cs typeface="Arial"/>
              </a:defRPr>
            </a:lvl1pPr>
          </a:lstStyle>
          <a:p>
            <a:pPr lvl="0"/>
            <a:r>
              <a:rPr lang="en-US" noProof="0" dirty="0" smtClean="0"/>
              <a:t>Thank you</a:t>
            </a:r>
          </a:p>
        </p:txBody>
      </p:sp>
      <p:sp>
        <p:nvSpPr>
          <p:cNvPr id="6" name="Rectangle 3"/>
          <p:cNvSpPr>
            <a:spLocks noGrp="1" noChangeArrowheads="1"/>
          </p:cNvSpPr>
          <p:nvPr>
            <p:ph type="subTitle" idx="1" hasCustomPrompt="1"/>
          </p:nvPr>
        </p:nvSpPr>
        <p:spPr>
          <a:xfrm>
            <a:off x="4780547" y="4026716"/>
            <a:ext cx="3391154"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rgbClr val="00ADE4"/>
                </a:solidFill>
                <a:latin typeface="Arial"/>
                <a:cs typeface="Arial"/>
              </a:defRPr>
            </a:lvl1pPr>
          </a:lstStyle>
          <a:p>
            <a:pPr lvl="0"/>
            <a:r>
              <a:rPr lang="en-US" noProof="0" dirty="0" smtClean="0"/>
              <a:t>World Bank Group</a:t>
            </a:r>
          </a:p>
          <a:p>
            <a:pPr lvl="0"/>
            <a:r>
              <a:rPr lang="en-US" noProof="0" dirty="0" smtClean="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dirty="0" smtClean="0"/>
              <a:t>Address Line 1</a:t>
            </a:r>
          </a:p>
          <a:p>
            <a:pPr lvl="0"/>
            <a:r>
              <a:rPr lang="en-US" noProof="0" dirty="0" smtClean="0"/>
              <a:t>City ABC</a:t>
            </a:r>
          </a:p>
          <a:p>
            <a:pPr lvl="0"/>
            <a:r>
              <a:rPr lang="en-US" noProof="0" dirty="0" smtClean="0"/>
              <a:t>State DEFG</a:t>
            </a:r>
          </a:p>
        </p:txBody>
      </p:sp>
      <p:sp>
        <p:nvSpPr>
          <p:cNvPr id="8" name="Rectangle 7"/>
          <p:cNvSpPr/>
          <p:nvPr userDrawn="1"/>
        </p:nvSpPr>
        <p:spPr>
          <a:xfrm>
            <a:off x="0" y="0"/>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Rectangle 8"/>
          <p:cNvSpPr/>
          <p:nvPr userDrawn="1"/>
        </p:nvSpPr>
        <p:spPr>
          <a:xfrm>
            <a:off x="0" y="6766560"/>
            <a:ext cx="9144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Rectangle 11"/>
          <p:cNvSpPr/>
          <p:nvPr userDrawn="1"/>
        </p:nvSpPr>
        <p:spPr>
          <a:xfrm>
            <a:off x="0" y="3858768"/>
            <a:ext cx="4379976" cy="2999232"/>
          </a:xfrm>
          <a:prstGeom prst="rect">
            <a:avLst/>
          </a:prstGeom>
          <a:blipFill dpi="0" rotWithShape="1">
            <a:blip r:embed="rId3">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563459"/>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losing Slide: V2">
    <p:spTree>
      <p:nvGrpSpPr>
        <p:cNvPr id="1" name=""/>
        <p:cNvGrpSpPr/>
        <p:nvPr/>
      </p:nvGrpSpPr>
      <p:grpSpPr>
        <a:xfrm>
          <a:off x="0" y="0"/>
          <a:ext cx="0" cy="0"/>
          <a:chOff x="0" y="0"/>
          <a:chExt cx="0" cy="0"/>
        </a:xfrm>
      </p:grpSpPr>
      <p:sp>
        <p:nvSpPr>
          <p:cNvPr id="13" name="Rechteck 12"/>
          <p:cNvSpPr/>
          <p:nvPr userDrawn="1"/>
        </p:nvSpPr>
        <p:spPr>
          <a:xfrm>
            <a:off x="0" y="1278000"/>
            <a:ext cx="9144000" cy="5580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14" name="Bild 13"/>
          <p:cNvPicPr>
            <a:picLocks noChangeAspect="1"/>
          </p:cNvPicPr>
          <p:nvPr userDrawn="1"/>
        </p:nvPicPr>
        <p:blipFill>
          <a:blip r:embed="rId2">
            <a:alphaModFix amt="30000"/>
          </a:blip>
          <a:stretch>
            <a:fillRect/>
          </a:stretch>
        </p:blipFill>
        <p:spPr>
          <a:xfrm>
            <a:off x="3059832" y="1057374"/>
            <a:ext cx="6012412" cy="6012412"/>
          </a:xfrm>
          <a:prstGeom prst="rect">
            <a:avLst/>
          </a:prstGeom>
        </p:spPr>
      </p:pic>
      <p:sp>
        <p:nvSpPr>
          <p:cNvPr id="7" name="Rectangle 2"/>
          <p:cNvSpPr>
            <a:spLocks noGrp="1" noChangeArrowheads="1"/>
          </p:cNvSpPr>
          <p:nvPr>
            <p:ph type="ctrTitle" hasCustomPrompt="1"/>
          </p:nvPr>
        </p:nvSpPr>
        <p:spPr>
          <a:xfrm>
            <a:off x="1152800" y="1272561"/>
            <a:ext cx="7017314" cy="1011238"/>
          </a:xfrm>
        </p:spPr>
        <p:txBody>
          <a:bodyPr bIns="0"/>
          <a:lstStyle>
            <a:lvl1pPr>
              <a:defRPr sz="3500">
                <a:solidFill>
                  <a:schemeClr val="tx1"/>
                </a:solidFill>
                <a:latin typeface="Arial"/>
                <a:cs typeface="Arial"/>
              </a:defRPr>
            </a:lvl1pPr>
          </a:lstStyle>
          <a:p>
            <a:pPr lvl="0"/>
            <a:r>
              <a:rPr lang="en-US" noProof="0" dirty="0" smtClean="0"/>
              <a:t>Thank you</a:t>
            </a:r>
          </a:p>
        </p:txBody>
      </p:sp>
      <p:sp>
        <p:nvSpPr>
          <p:cNvPr id="8" name="Rectangle 3"/>
          <p:cNvSpPr>
            <a:spLocks noGrp="1" noChangeArrowheads="1"/>
          </p:cNvSpPr>
          <p:nvPr>
            <p:ph type="subTitle" idx="1" hasCustomPrompt="1"/>
          </p:nvPr>
        </p:nvSpPr>
        <p:spPr>
          <a:xfrm>
            <a:off x="1152968" y="4026716"/>
            <a:ext cx="7018734"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chemeClr val="accent2"/>
                </a:solidFill>
                <a:latin typeface="Arial"/>
                <a:cs typeface="Arial"/>
              </a:defRPr>
            </a:lvl1pPr>
          </a:lstStyle>
          <a:p>
            <a:pPr lvl="0"/>
            <a:r>
              <a:rPr lang="en-US" noProof="0" dirty="0" smtClean="0"/>
              <a:t>World Bank Group</a:t>
            </a:r>
          </a:p>
          <a:p>
            <a:pPr lvl="0"/>
            <a:r>
              <a:rPr lang="en-US" noProof="0" dirty="0" smtClean="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dirty="0" smtClean="0"/>
              <a:t>Address Line 1</a:t>
            </a:r>
          </a:p>
          <a:p>
            <a:pPr lvl="0"/>
            <a:r>
              <a:rPr lang="en-US" noProof="0" dirty="0" smtClean="0"/>
              <a:t>City ABC</a:t>
            </a:r>
          </a:p>
          <a:p>
            <a:pPr lvl="0"/>
            <a:r>
              <a:rPr lang="en-US" noProof="0" dirty="0" smtClean="0"/>
              <a:t>State DEFG</a:t>
            </a:r>
          </a:p>
        </p:txBody>
      </p:sp>
    </p:spTree>
    <p:extLst>
      <p:ext uri="{BB962C8B-B14F-4D97-AF65-F5344CB8AC3E}">
        <p14:creationId xmlns:p14="http://schemas.microsoft.com/office/powerpoint/2010/main" val="2396073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323850" y="260350"/>
            <a:ext cx="84963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0" rIns="0" bIns="18000" numCol="1" anchor="b" anchorCtr="0" compatLnSpc="1">
            <a:prstTxWarp prst="textNoShape">
              <a:avLst/>
            </a:prstTxWarp>
          </a:bodyPr>
          <a:lstStyle/>
          <a:p>
            <a:pPr lvl="0"/>
            <a:r>
              <a:rPr lang="en-US" noProof="0" smtClean="0"/>
              <a:t>This is a headline</a:t>
            </a:r>
            <a:endParaRPr lang="en-US" noProof="0"/>
          </a:p>
        </p:txBody>
      </p:sp>
      <p:sp>
        <p:nvSpPr>
          <p:cNvPr id="9" name="Rectangle 5"/>
          <p:cNvSpPr>
            <a:spLocks noGrp="1" noChangeArrowheads="1"/>
          </p:cNvSpPr>
          <p:nvPr>
            <p:ph type="ftr" sz="quarter" idx="3"/>
          </p:nvPr>
        </p:nvSpPr>
        <p:spPr bwMode="auto">
          <a:xfrm>
            <a:off x="2310063" y="6360101"/>
            <a:ext cx="4558326" cy="21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36000" rIns="0" bIns="0" numCol="1" anchor="t" anchorCtr="0" compatLnSpc="1">
            <a:prstTxWarp prst="textNoShape">
              <a:avLst/>
            </a:prstTxWarp>
          </a:bodyPr>
          <a:lstStyle>
            <a:lvl1pPr>
              <a:defRPr sz="900">
                <a:solidFill>
                  <a:schemeClr val="tx1">
                    <a:lumMod val="75000"/>
                    <a:lumOff val="25000"/>
                  </a:schemeClr>
                </a:solidFill>
                <a:latin typeface="Arial"/>
                <a:cs typeface="Arial"/>
              </a:defRPr>
            </a:lvl1pPr>
          </a:lstStyle>
          <a:p>
            <a:pPr>
              <a:defRPr/>
            </a:pPr>
            <a:r>
              <a:rPr lang="en-US" dirty="0" smtClean="0"/>
              <a:t>Title of Presentation</a:t>
            </a:r>
            <a:endParaRPr lang="en-US" dirty="0"/>
          </a:p>
        </p:txBody>
      </p:sp>
      <p:sp>
        <p:nvSpPr>
          <p:cNvPr id="10" name="Rectangle 6"/>
          <p:cNvSpPr>
            <a:spLocks noGrp="1" noChangeArrowheads="1"/>
          </p:cNvSpPr>
          <p:nvPr>
            <p:ph type="sldNum" sz="quarter" idx="4"/>
          </p:nvPr>
        </p:nvSpPr>
        <p:spPr bwMode="auto">
          <a:xfrm>
            <a:off x="8532118" y="6360102"/>
            <a:ext cx="288032"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36000" rIns="0" bIns="0" numCol="1" anchor="t" anchorCtr="0" compatLnSpc="1">
            <a:prstTxWarp prst="textNoShape">
              <a:avLst/>
            </a:prstTxWarp>
          </a:bodyPr>
          <a:lstStyle>
            <a:lvl1pPr algn="l">
              <a:defRPr sz="900">
                <a:solidFill>
                  <a:schemeClr val="tx1">
                    <a:lumMod val="75000"/>
                    <a:lumOff val="25000"/>
                  </a:schemeClr>
                </a:solidFill>
                <a:latin typeface="Arial"/>
                <a:cs typeface="Arial"/>
              </a:defRPr>
            </a:lvl1pPr>
          </a:lstStyle>
          <a:p>
            <a:pPr>
              <a:defRPr/>
            </a:pPr>
            <a:fld id="{EF62D93A-3BA0-8848-BFA3-D7046C1B555D}" type="slidenum">
              <a:rPr lang="en-US" smtClean="0"/>
              <a:pPr>
                <a:defRPr/>
              </a:pPr>
              <a:t>‹Nr.›</a:t>
            </a:fld>
            <a:endParaRPr lang="en-US" dirty="0"/>
          </a:p>
        </p:txBody>
      </p:sp>
      <p:sp>
        <p:nvSpPr>
          <p:cNvPr id="2" name="Textplatzhalter 1"/>
          <p:cNvSpPr>
            <a:spLocks noGrp="1"/>
          </p:cNvSpPr>
          <p:nvPr>
            <p:ph type="body" idx="1"/>
          </p:nvPr>
        </p:nvSpPr>
        <p:spPr>
          <a:xfrm>
            <a:off x="323850" y="1268413"/>
            <a:ext cx="8496300" cy="4752975"/>
          </a:xfrm>
          <a:prstGeom prst="rect">
            <a:avLst/>
          </a:prstGeom>
        </p:spPr>
        <p:txBody>
          <a:bodyPr vert="horz" lIns="0" tIns="0" rIns="0" bIns="0" rtlCol="0">
            <a:noAutofit/>
          </a:bodyPr>
          <a:lstStyle/>
          <a:p>
            <a:pPr lvl="0"/>
            <a:r>
              <a:rPr lang="en-US" noProof="0" dirty="0" err="1" smtClean="0"/>
              <a:t>Textmaster</a:t>
            </a:r>
            <a:endParaRPr lang="en-US" noProof="0" dirty="0" smtClean="0"/>
          </a:p>
          <a:p>
            <a:pPr lvl="1"/>
            <a:r>
              <a:rPr lang="en-US" noProof="0" dirty="0" smtClean="0"/>
              <a:t>Second Layer</a:t>
            </a:r>
          </a:p>
          <a:p>
            <a:pPr lvl="2"/>
            <a:r>
              <a:rPr lang="en-US" noProof="0" dirty="0" smtClean="0"/>
              <a:t>Third Layer</a:t>
            </a:r>
          </a:p>
          <a:p>
            <a:pPr lvl="3"/>
            <a:r>
              <a:rPr lang="en-US" noProof="0" dirty="0" smtClean="0"/>
              <a:t>Fourth Layer</a:t>
            </a:r>
          </a:p>
          <a:p>
            <a:pPr lvl="4"/>
            <a:r>
              <a:rPr lang="en-US" noProof="0" dirty="0" smtClean="0"/>
              <a:t>Fifth Layer</a:t>
            </a:r>
          </a:p>
          <a:p>
            <a:pPr lvl="5"/>
            <a:r>
              <a:rPr lang="en-US" noProof="0" dirty="0" smtClean="0"/>
              <a:t>6</a:t>
            </a:r>
            <a:endParaRPr lang="en-US" noProof="0" dirty="0"/>
          </a:p>
        </p:txBody>
      </p:sp>
      <p:pic>
        <p:nvPicPr>
          <p:cNvPr id="11" name="Picture 2" descr="U:\1405265\1405265 WBG Logo\LOGO FILES\Horizontal\WBG_Horizontal_Color\web\WBG_Horizontal-RGB-web.jp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r="-715"/>
          <a:stretch/>
        </p:blipFill>
        <p:spPr bwMode="auto">
          <a:xfrm>
            <a:off x="323851" y="6302501"/>
            <a:ext cx="1689433" cy="32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819458"/>
      </p:ext>
    </p:extLst>
  </p:cSld>
  <p:clrMap bg1="lt1" tx1="dk1" bg2="lt2" tx2="dk2" accent1="accent1" accent2="accent2" accent3="accent3" accent4="accent4" accent5="accent5" accent6="accent6" hlink="hlink" folHlink="folHlink"/>
  <p:sldLayoutIdLst>
    <p:sldLayoutId id="2147483665" r:id="rId1"/>
    <p:sldLayoutId id="2147483681" r:id="rId2"/>
    <p:sldLayoutId id="2147483656" r:id="rId3"/>
    <p:sldLayoutId id="2147483660" r:id="rId4"/>
    <p:sldLayoutId id="2147483661" r:id="rId5"/>
    <p:sldLayoutId id="2147483659" r:id="rId6"/>
    <p:sldLayoutId id="2147483680" r:id="rId7"/>
    <p:sldLayoutId id="2147483663" r:id="rId8"/>
  </p:sldLayoutIdLst>
  <p:timing>
    <p:tnLst>
      <p:par>
        <p:cTn xmlns:p14="http://schemas.microsoft.com/office/powerpoint/2010/main" id="1" dur="indefinite" restart="never" nodeType="tmRoot"/>
      </p:par>
    </p:tnLst>
  </p:timing>
  <p:hf hdr="0"/>
  <p:txStyles>
    <p:titleStyle>
      <a:lvl1pPr algn="l" defTabSz="457200" rtl="0" eaLnBrk="1" latinLnBrk="0" hangingPunct="1">
        <a:spcBef>
          <a:spcPct val="0"/>
        </a:spcBef>
        <a:buNone/>
        <a:defRPr sz="3000" kern="1200">
          <a:solidFill>
            <a:schemeClr val="tx2"/>
          </a:solidFill>
          <a:latin typeface="Arial"/>
          <a:ea typeface="+mj-ea"/>
          <a:cs typeface="Arial"/>
        </a:defRPr>
      </a:lvl1pPr>
    </p:titleStyle>
    <p:bodyStyle>
      <a:lvl1pPr marL="0" indent="0" algn="l" defTabSz="457200" rtl="0" eaLnBrk="1" latinLnBrk="0" hangingPunct="1">
        <a:spcBef>
          <a:spcPct val="20000"/>
        </a:spcBef>
        <a:buFont typeface="Arial"/>
        <a:buNone/>
        <a:defRPr sz="3000" kern="1200">
          <a:solidFill>
            <a:schemeClr val="accent1"/>
          </a:solidFill>
          <a:latin typeface="+mn-lt"/>
          <a:ea typeface="+mn-ea"/>
          <a:cs typeface="+mn-cs"/>
        </a:defRPr>
      </a:lvl1pPr>
      <a:lvl2pPr marL="0" indent="0" algn="l" defTabSz="457200" rtl="0" eaLnBrk="1" latinLnBrk="0" hangingPunct="1">
        <a:spcBef>
          <a:spcPct val="20000"/>
        </a:spcBef>
        <a:buFont typeface="Arial"/>
        <a:buNone/>
        <a:defRPr sz="3000" kern="1200" baseline="0">
          <a:solidFill>
            <a:schemeClr val="accent2"/>
          </a:solidFill>
          <a:latin typeface="+mn-lt"/>
          <a:ea typeface="+mn-ea"/>
          <a:cs typeface="+mn-cs"/>
        </a:defRPr>
      </a:lvl2pPr>
      <a:lvl3pPr marL="361950" indent="-361950" algn="l" defTabSz="457200" rtl="0" eaLnBrk="1" latinLnBrk="0" hangingPunct="1">
        <a:spcBef>
          <a:spcPct val="20000"/>
        </a:spcBef>
        <a:buFont typeface="Arial" panose="020B0604020202020204" pitchFamily="34" charset="0"/>
        <a:buChar char="•"/>
        <a:defRPr sz="2500" kern="1200" baseline="0">
          <a:solidFill>
            <a:schemeClr val="accent2"/>
          </a:solidFill>
          <a:latin typeface="+mn-lt"/>
          <a:ea typeface="+mn-ea"/>
          <a:cs typeface="+mn-cs"/>
        </a:defRPr>
      </a:lvl3pPr>
      <a:lvl4pPr marL="715963" indent="-354013" algn="l" defTabSz="457200" rtl="0" eaLnBrk="1" latinLnBrk="0" hangingPunct="1">
        <a:spcBef>
          <a:spcPct val="20000"/>
        </a:spcBef>
        <a:buFont typeface="Arial"/>
        <a:buChar char="–"/>
        <a:defRPr sz="2000" kern="1200" baseline="0">
          <a:solidFill>
            <a:schemeClr val="accent2"/>
          </a:solidFill>
          <a:latin typeface="+mn-lt"/>
          <a:ea typeface="+mn-ea"/>
          <a:cs typeface="+mn-cs"/>
        </a:defRPr>
      </a:lvl4pPr>
      <a:lvl5pPr marL="1077913" indent="-361950" algn="l" defTabSz="457200" rtl="0" eaLnBrk="1" latinLnBrk="0" hangingPunct="1">
        <a:spcBef>
          <a:spcPct val="20000"/>
        </a:spcBef>
        <a:buFont typeface="Arial" pitchFamily="34" charset="0"/>
        <a:buChar char="–"/>
        <a:defRPr sz="2000" kern="1200" baseline="0">
          <a:solidFill>
            <a:schemeClr val="accent2"/>
          </a:solidFill>
          <a:latin typeface="+mn-lt"/>
          <a:ea typeface="+mn-ea"/>
          <a:cs typeface="+mn-cs"/>
        </a:defRPr>
      </a:lvl5pPr>
      <a:lvl6pPr marL="1431925" indent="-354013" algn="l" defTabSz="457200" rtl="0" eaLnBrk="1" latinLnBrk="0" hangingPunct="1">
        <a:spcBef>
          <a:spcPct val="20000"/>
        </a:spcBef>
        <a:buFont typeface="Arial" pitchFamily="34" charset="0"/>
        <a:buChar char="–"/>
        <a:defRPr sz="2000" kern="1200">
          <a:solidFill>
            <a:schemeClr val="accent2"/>
          </a:solidFill>
          <a:latin typeface="+mn-lt"/>
          <a:ea typeface="+mn-ea"/>
          <a:cs typeface="+mn-cs"/>
        </a:defRPr>
      </a:lvl6pPr>
      <a:lvl7pPr marL="0" indent="0" algn="l" defTabSz="457200" rtl="0" eaLnBrk="1" latinLnBrk="0" hangingPunct="1">
        <a:spcBef>
          <a:spcPct val="20000"/>
        </a:spcBef>
        <a:buFont typeface="Arial"/>
        <a:buNone/>
        <a:defRPr sz="2000" kern="1200">
          <a:solidFill>
            <a:schemeClr val="accent2"/>
          </a:solidFill>
          <a:latin typeface="+mn-lt"/>
          <a:ea typeface="+mn-ea"/>
          <a:cs typeface="+mn-cs"/>
        </a:defRPr>
      </a:lvl7pPr>
      <a:lvl8pPr marL="0" indent="0" algn="l" defTabSz="457200" rtl="0" eaLnBrk="1" latinLnBrk="0" hangingPunct="1">
        <a:spcBef>
          <a:spcPct val="20000"/>
        </a:spcBef>
        <a:buFont typeface="Arial"/>
        <a:buNone/>
        <a:defRPr sz="2000" kern="1200">
          <a:solidFill>
            <a:schemeClr val="accent2"/>
          </a:solidFill>
          <a:latin typeface="+mn-lt"/>
          <a:ea typeface="+mn-ea"/>
          <a:cs typeface="+mn-cs"/>
        </a:defRPr>
      </a:lvl8pPr>
      <a:lvl9pPr marL="0" indent="0" algn="l" defTabSz="457200" rtl="0" eaLnBrk="1" latinLnBrk="0" hangingPunct="1">
        <a:spcBef>
          <a:spcPct val="20000"/>
        </a:spcBef>
        <a:buFont typeface="Arial"/>
        <a:buNone/>
        <a:defRPr sz="2000" kern="1200">
          <a:solidFill>
            <a:schemeClr val="accent2"/>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chart" Target="../charts/char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documents.worldbank.org/curated/en/2013/01/18019602/" TargetMode="External"/><Relationship Id="rId4" Type="http://schemas.openxmlformats.org/officeDocument/2006/relationships/hyperlink" Target="http://documents.worldbank.org/curated/en/2011/07/14612680/uses-bottled-gas-evidence-households-developing-countries" TargetMode="External"/><Relationship Id="rId5" Type="http://schemas.openxmlformats.org/officeDocument/2006/relationships/hyperlink" Target="http://siteresources.worldbank.org/INTOGMC/Resources/LPGReportWeb-Masami1.pdf" TargetMode="External"/><Relationship Id="rId1" Type="http://schemas.openxmlformats.org/officeDocument/2006/relationships/slideLayout" Target="../slideLayouts/slideLayout3.xml"/><Relationship Id="rId2" Type="http://schemas.openxmlformats.org/officeDocument/2006/relationships/hyperlink" Target="http://documents.worldbank.org/curated/en/2013/04/17513782/petroleum-product-pricing-complementary-policies-experience-65-developing-countries-20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ctrTitle"/>
          </p:nvPr>
        </p:nvSpPr>
        <p:spPr>
          <a:xfrm>
            <a:off x="902810" y="2426953"/>
            <a:ext cx="7370463" cy="1011238"/>
          </a:xfrm>
        </p:spPr>
        <p:txBody>
          <a:bodyPr/>
          <a:lstStyle/>
          <a:p>
            <a:r>
              <a:rPr lang="en-US" dirty="0" smtClean="0"/>
              <a:t>International experience with energy pricing policy</a:t>
            </a:r>
            <a:endParaRPr lang="en-US" dirty="0"/>
          </a:p>
        </p:txBody>
      </p:sp>
      <p:sp>
        <p:nvSpPr>
          <p:cNvPr id="24" name="Subtitle 23"/>
          <p:cNvSpPr>
            <a:spLocks noGrp="1"/>
          </p:cNvSpPr>
          <p:nvPr>
            <p:ph type="subTitle" idx="1"/>
          </p:nvPr>
        </p:nvSpPr>
        <p:spPr/>
        <p:txBody>
          <a:bodyPr/>
          <a:lstStyle/>
          <a:p>
            <a:r>
              <a:rPr lang="en-US" dirty="0" smtClean="0"/>
              <a:t>Masami Kojima</a:t>
            </a:r>
          </a:p>
          <a:p>
            <a:r>
              <a:rPr lang="en-US" dirty="0" smtClean="0"/>
              <a:t>November 2015</a:t>
            </a:r>
          </a:p>
          <a:p>
            <a:r>
              <a:rPr lang="en-US" dirty="0" smtClean="0"/>
              <a:t>Mexico City</a:t>
            </a:r>
          </a:p>
        </p:txBody>
      </p:sp>
      <p:pic>
        <p:nvPicPr>
          <p:cNvPr id="4" name="Picture 3" descr="U:\1405265\1405265 WBG Logo\LOGO FILES\Horizontal\WBG_Horizontal_Color\WBG_Horizontal-RG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102" y="335840"/>
            <a:ext cx="3615235" cy="707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998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a:t>
            </a:fld>
            <a:endParaRPr lang="en-US" dirty="0"/>
          </a:p>
        </p:txBody>
      </p:sp>
      <p:sp>
        <p:nvSpPr>
          <p:cNvPr id="4" name="Content Placeholder 3"/>
          <p:cNvSpPr>
            <a:spLocks noGrp="1"/>
          </p:cNvSpPr>
          <p:nvPr>
            <p:ph sz="quarter" idx="12"/>
          </p:nvPr>
        </p:nvSpPr>
        <p:spPr/>
        <p:txBody>
          <a:bodyPr/>
          <a:lstStyle/>
          <a:p>
            <a:pPr marL="457200" indent="-457200">
              <a:buFont typeface="Arial" panose="020B0604020202020204" pitchFamily="34" charset="0"/>
              <a:buChar char="•"/>
            </a:pPr>
            <a:r>
              <a:rPr lang="en-US" dirty="0" smtClean="0">
                <a:solidFill>
                  <a:schemeClr val="accent1">
                    <a:lumMod val="90000"/>
                    <a:lumOff val="10000"/>
                  </a:schemeClr>
                </a:solidFill>
              </a:rPr>
              <a:t>Drivers of price controls and consequences</a:t>
            </a:r>
          </a:p>
          <a:p>
            <a:pPr marL="457200" indent="-457200">
              <a:buFont typeface="Arial" panose="020B0604020202020204" pitchFamily="34" charset="0"/>
              <a:buChar char="•"/>
            </a:pPr>
            <a:r>
              <a:rPr lang="en-US" dirty="0" smtClean="0">
                <a:solidFill>
                  <a:schemeClr val="accent1">
                    <a:lumMod val="90000"/>
                    <a:lumOff val="10000"/>
                  </a:schemeClr>
                </a:solidFill>
              </a:rPr>
              <a:t>Alternatives to pricing to achieve comparable goals</a:t>
            </a:r>
          </a:p>
          <a:p>
            <a:pPr marL="457200" indent="-457200">
              <a:buFont typeface="Arial" panose="020B0604020202020204" pitchFamily="34" charset="0"/>
              <a:buChar char="•"/>
            </a:pPr>
            <a:r>
              <a:rPr lang="en-US" dirty="0" smtClean="0">
                <a:solidFill>
                  <a:schemeClr val="accent1">
                    <a:lumMod val="90000"/>
                    <a:lumOff val="10000"/>
                  </a:schemeClr>
                </a:solidFill>
              </a:rPr>
              <a:t>Recent developments in response to oil price collapse</a:t>
            </a:r>
          </a:p>
          <a:p>
            <a:pPr marL="685800" lvl="2">
              <a:buFont typeface="Arial" panose="020B0604020202020204" pitchFamily="34" charset="0"/>
              <a:buChar char="–"/>
            </a:pPr>
            <a:r>
              <a:rPr lang="en-US" sz="2400" dirty="0" smtClean="0">
                <a:solidFill>
                  <a:schemeClr val="accent1">
                    <a:lumMod val="75000"/>
                    <a:lumOff val="25000"/>
                  </a:schemeClr>
                </a:solidFill>
              </a:rPr>
              <a:t>Reform announcements and implementation</a:t>
            </a:r>
          </a:p>
          <a:p>
            <a:pPr marL="685800" lvl="2">
              <a:buFont typeface="Arial" panose="020B0604020202020204" pitchFamily="34" charset="0"/>
              <a:buChar char="–"/>
            </a:pPr>
            <a:r>
              <a:rPr lang="en-US" sz="2400" dirty="0" smtClean="0">
                <a:solidFill>
                  <a:schemeClr val="accent1">
                    <a:lumMod val="75000"/>
                    <a:lumOff val="25000"/>
                  </a:schemeClr>
                </a:solidFill>
              </a:rPr>
              <a:t>Taxes</a:t>
            </a:r>
          </a:p>
          <a:p>
            <a:pPr marL="457200" indent="-457200">
              <a:buFont typeface="Arial" panose="020B0604020202020204" pitchFamily="34" charset="0"/>
              <a:buChar char="•"/>
            </a:pPr>
            <a:r>
              <a:rPr lang="en-US" dirty="0" smtClean="0">
                <a:solidFill>
                  <a:schemeClr val="accent1">
                    <a:lumMod val="90000"/>
                    <a:lumOff val="10000"/>
                  </a:schemeClr>
                </a:solidFill>
              </a:rPr>
              <a:t>Lessons from price smoothing</a:t>
            </a:r>
          </a:p>
          <a:p>
            <a:pPr marL="457200" indent="-457200">
              <a:buFont typeface="Arial" panose="020B0604020202020204" pitchFamily="34" charset="0"/>
              <a:buChar char="•"/>
            </a:pPr>
            <a:r>
              <a:rPr lang="en-US" dirty="0" smtClean="0">
                <a:solidFill>
                  <a:schemeClr val="accent1">
                    <a:lumMod val="90000"/>
                    <a:lumOff val="10000"/>
                  </a:schemeClr>
                </a:solidFill>
              </a:rPr>
              <a:t>Special case of household fuels</a:t>
            </a:r>
            <a:endParaRPr lang="en-US" dirty="0">
              <a:solidFill>
                <a:schemeClr val="accent1">
                  <a:lumMod val="90000"/>
                  <a:lumOff val="10000"/>
                </a:schemeClr>
              </a:solidFill>
            </a:endParaRPr>
          </a:p>
        </p:txBody>
      </p:sp>
    </p:spTree>
    <p:extLst>
      <p:ext uri="{BB962C8B-B14F-4D97-AF65-F5344CB8AC3E}">
        <p14:creationId xmlns:p14="http://schemas.microsoft.com/office/powerpoint/2010/main" val="16226728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we here?</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3</a:t>
            </a:fld>
            <a:endParaRPr lang="en-US" dirty="0"/>
          </a:p>
        </p:txBody>
      </p:sp>
      <p:sp>
        <p:nvSpPr>
          <p:cNvPr id="4" name="Content Placeholder 3"/>
          <p:cNvSpPr>
            <a:spLocks noGrp="1"/>
          </p:cNvSpPr>
          <p:nvPr>
            <p:ph sz="quarter" idx="12"/>
          </p:nvPr>
        </p:nvSpPr>
        <p:spPr>
          <a:xfrm>
            <a:off x="763571" y="1167307"/>
            <a:ext cx="8056579" cy="4752975"/>
          </a:xfrm>
        </p:spPr>
        <p:txBody>
          <a:bodyPr/>
          <a:lstStyle/>
          <a:p>
            <a:pPr>
              <a:spcBef>
                <a:spcPts val="0"/>
              </a:spcBef>
              <a:spcAft>
                <a:spcPts val="600"/>
              </a:spcAft>
            </a:pPr>
            <a:r>
              <a:rPr lang="en-US" dirty="0" smtClean="0"/>
              <a:t>Numerous problems have arisen around the world from government control of energy prices and sector to</a:t>
            </a:r>
          </a:p>
          <a:p>
            <a:pPr marL="457200" indent="-457200">
              <a:spcBef>
                <a:spcPts val="0"/>
              </a:spcBef>
              <a:buFont typeface="Arial" panose="020B0604020202020204" pitchFamily="34" charset="0"/>
              <a:buChar char="•"/>
            </a:pPr>
            <a:r>
              <a:rPr lang="en-US" sz="2600" dirty="0" smtClean="0">
                <a:solidFill>
                  <a:schemeClr val="tx2">
                    <a:lumMod val="90000"/>
                    <a:lumOff val="10000"/>
                  </a:schemeClr>
                </a:solidFill>
              </a:rPr>
              <a:t>Combat adverse </a:t>
            </a:r>
            <a:r>
              <a:rPr lang="en-US" sz="2600" dirty="0">
                <a:solidFill>
                  <a:schemeClr val="tx2">
                    <a:lumMod val="90000"/>
                    <a:lumOff val="10000"/>
                  </a:schemeClr>
                </a:solidFill>
              </a:rPr>
              <a:t>effects of global price volatility and inflationary </a:t>
            </a:r>
            <a:r>
              <a:rPr lang="en-US" sz="2600" dirty="0" smtClean="0">
                <a:solidFill>
                  <a:schemeClr val="tx2">
                    <a:lumMod val="90000"/>
                    <a:lumOff val="10000"/>
                  </a:schemeClr>
                </a:solidFill>
              </a:rPr>
              <a:t>pressure </a:t>
            </a:r>
          </a:p>
          <a:p>
            <a:pPr marL="457200" indent="-457200">
              <a:spcBef>
                <a:spcPts val="0"/>
              </a:spcBef>
              <a:buFont typeface="Arial" panose="020B0604020202020204" pitchFamily="34" charset="0"/>
              <a:buChar char="•"/>
            </a:pPr>
            <a:r>
              <a:rPr lang="en-US" sz="2600" dirty="0" smtClean="0">
                <a:solidFill>
                  <a:schemeClr val="tx2">
                    <a:lumMod val="90000"/>
                    <a:lumOff val="10000"/>
                  </a:schemeClr>
                </a:solidFill>
              </a:rPr>
              <a:t>Make </a:t>
            </a:r>
            <a:r>
              <a:rPr lang="en-US" sz="2600" dirty="0">
                <a:solidFill>
                  <a:schemeClr val="tx2">
                    <a:lumMod val="90000"/>
                    <a:lumOff val="10000"/>
                  </a:schemeClr>
                </a:solidFill>
              </a:rPr>
              <a:t>energy more </a:t>
            </a:r>
            <a:r>
              <a:rPr lang="en-US" sz="2600" dirty="0" smtClean="0">
                <a:solidFill>
                  <a:schemeClr val="tx2">
                    <a:lumMod val="90000"/>
                    <a:lumOff val="10000"/>
                  </a:schemeClr>
                </a:solidFill>
              </a:rPr>
              <a:t>affordable</a:t>
            </a:r>
          </a:p>
          <a:p>
            <a:pPr marL="914400" lvl="3" indent="-457200">
              <a:spcBef>
                <a:spcPts val="0"/>
              </a:spcBef>
              <a:buFont typeface="Arial" panose="020B0604020202020204" pitchFamily="34" charset="0"/>
              <a:buChar char="–"/>
            </a:pPr>
            <a:r>
              <a:rPr lang="en-US" sz="2300" dirty="0">
                <a:solidFill>
                  <a:schemeClr val="tx2">
                    <a:lumMod val="75000"/>
                    <a:lumOff val="25000"/>
                  </a:schemeClr>
                </a:solidFill>
              </a:rPr>
              <a:t>Reduce reliance on traditional biomass by promoting switch to modern energy</a:t>
            </a:r>
            <a:endParaRPr lang="en-US" sz="2200" dirty="0" smtClean="0">
              <a:solidFill>
                <a:schemeClr val="tx2">
                  <a:lumMod val="75000"/>
                  <a:lumOff val="25000"/>
                </a:schemeClr>
              </a:solidFill>
            </a:endParaRPr>
          </a:p>
          <a:p>
            <a:pPr marL="457200" indent="-457200">
              <a:spcBef>
                <a:spcPts val="0"/>
              </a:spcBef>
              <a:buFont typeface="Arial" panose="020B0604020202020204" pitchFamily="34" charset="0"/>
              <a:buChar char="•"/>
            </a:pPr>
            <a:r>
              <a:rPr lang="en-US" sz="2600" dirty="0" smtClean="0">
                <a:solidFill>
                  <a:schemeClr val="tx2">
                    <a:lumMod val="90000"/>
                    <a:lumOff val="10000"/>
                  </a:schemeClr>
                </a:solidFill>
              </a:rPr>
              <a:t>Encourage development </a:t>
            </a:r>
            <a:r>
              <a:rPr lang="en-US" sz="2600" dirty="0">
                <a:solidFill>
                  <a:schemeClr val="tx2">
                    <a:lumMod val="90000"/>
                    <a:lumOff val="10000"/>
                  </a:schemeClr>
                </a:solidFill>
              </a:rPr>
              <a:t>of indigenous </a:t>
            </a:r>
            <a:r>
              <a:rPr lang="en-US" sz="2600" dirty="0" smtClean="0">
                <a:solidFill>
                  <a:schemeClr val="tx2">
                    <a:lumMod val="90000"/>
                    <a:lumOff val="10000"/>
                  </a:schemeClr>
                </a:solidFill>
              </a:rPr>
              <a:t>resources through producer support</a:t>
            </a:r>
          </a:p>
          <a:p>
            <a:pPr marL="457200" indent="-457200">
              <a:spcBef>
                <a:spcPts val="0"/>
              </a:spcBef>
              <a:buFont typeface="Arial" panose="020B0604020202020204" pitchFamily="34" charset="0"/>
              <a:buChar char="•"/>
            </a:pPr>
            <a:r>
              <a:rPr lang="en-US" sz="2600" dirty="0" smtClean="0">
                <a:solidFill>
                  <a:schemeClr val="tx2">
                    <a:lumMod val="90000"/>
                    <a:lumOff val="10000"/>
                  </a:schemeClr>
                </a:solidFill>
              </a:rPr>
              <a:t>Lower input energy prices to increase competitiveness</a:t>
            </a:r>
          </a:p>
          <a:p>
            <a:pPr marL="457200" indent="-457200">
              <a:spcBef>
                <a:spcPts val="0"/>
              </a:spcBef>
              <a:buFont typeface="Arial" panose="020B0604020202020204" pitchFamily="34" charset="0"/>
              <a:buChar char="•"/>
            </a:pPr>
            <a:endParaRPr lang="en-US" sz="2600" dirty="0" smtClean="0">
              <a:solidFill>
                <a:schemeClr val="tx2">
                  <a:lumMod val="90000"/>
                  <a:lumOff val="10000"/>
                </a:schemeClr>
              </a:solidFill>
            </a:endParaRPr>
          </a:p>
        </p:txBody>
      </p:sp>
    </p:spTree>
    <p:extLst>
      <p:ext uri="{BB962C8B-B14F-4D97-AF65-F5344CB8AC3E}">
        <p14:creationId xmlns:p14="http://schemas.microsoft.com/office/powerpoint/2010/main" val="12463159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energy vs. solid and liquid fuels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4</a:t>
            </a:fld>
            <a:endParaRPr lang="en-US" dirty="0"/>
          </a:p>
        </p:txBody>
      </p:sp>
      <p:sp>
        <p:nvSpPr>
          <p:cNvPr id="4" name="Content Placeholder 3"/>
          <p:cNvSpPr>
            <a:spLocks noGrp="1"/>
          </p:cNvSpPr>
          <p:nvPr>
            <p:ph sz="quarter" idx="12"/>
          </p:nvPr>
        </p:nvSpPr>
        <p:spPr>
          <a:xfrm>
            <a:off x="603314" y="1268413"/>
            <a:ext cx="8031639" cy="4752975"/>
          </a:xfrm>
        </p:spPr>
        <p:txBody>
          <a:bodyPr/>
          <a:lstStyle/>
          <a:p>
            <a:pPr>
              <a:spcBef>
                <a:spcPts val="0"/>
              </a:spcBef>
            </a:pPr>
            <a:r>
              <a:rPr lang="en-US" dirty="0" smtClean="0"/>
              <a:t>Targeted price subsidies for liquid fuels have largely failed</a:t>
            </a:r>
          </a:p>
          <a:p>
            <a:pPr marL="457200" indent="-457200">
              <a:spcBef>
                <a:spcPts val="0"/>
              </a:spcBef>
              <a:spcAft>
                <a:spcPts val="1200"/>
              </a:spcAft>
              <a:buFont typeface="Arial" panose="020B0604020202020204" pitchFamily="34" charset="0"/>
              <a:buChar char="•"/>
            </a:pPr>
            <a:r>
              <a:rPr lang="en-US" sz="2600" dirty="0" smtClean="0">
                <a:solidFill>
                  <a:schemeClr val="accent1">
                    <a:lumMod val="90000"/>
                    <a:lumOff val="10000"/>
                  </a:schemeClr>
                </a:solidFill>
                <a:latin typeface="Calibri" panose="020F0502020204030204" pitchFamily="34" charset="0"/>
              </a:rPr>
              <a:t>Financial incentives for diversion too powerful</a:t>
            </a:r>
          </a:p>
          <a:p>
            <a:pPr>
              <a:spcBef>
                <a:spcPts val="0"/>
              </a:spcBef>
            </a:pPr>
            <a:r>
              <a:rPr lang="en-US" dirty="0" smtClean="0"/>
              <a:t>Targeted price subsidies for network energy (electricity, natural gas, district heating) are easier to implement</a:t>
            </a:r>
          </a:p>
          <a:p>
            <a:pPr marL="457200" lvl="3" indent="-457200">
              <a:spcBef>
                <a:spcPts val="0"/>
              </a:spcBef>
            </a:pPr>
            <a:r>
              <a:rPr lang="en-US" sz="2600" dirty="0" smtClean="0">
                <a:solidFill>
                  <a:schemeClr val="accent1">
                    <a:lumMod val="90000"/>
                    <a:lumOff val="10000"/>
                  </a:schemeClr>
                </a:solidFill>
                <a:latin typeface="Calibri" panose="020F0502020204030204" pitchFamily="34" charset="0"/>
              </a:rPr>
              <a:t>Rural </a:t>
            </a:r>
            <a:r>
              <a:rPr lang="en-US" sz="2600" dirty="0">
                <a:solidFill>
                  <a:schemeClr val="accent1">
                    <a:lumMod val="90000"/>
                    <a:lumOff val="10000"/>
                  </a:schemeClr>
                </a:solidFill>
                <a:latin typeface="Calibri" panose="020F0502020204030204" pitchFamily="34" charset="0"/>
              </a:rPr>
              <a:t>consumers </a:t>
            </a:r>
            <a:r>
              <a:rPr lang="en-US" sz="2600" dirty="0" smtClean="0">
                <a:solidFill>
                  <a:schemeClr val="accent1">
                    <a:lumMod val="90000"/>
                    <a:lumOff val="10000"/>
                  </a:schemeClr>
                </a:solidFill>
                <a:latin typeface="Calibri" panose="020F0502020204030204" pitchFamily="34" charset="0"/>
              </a:rPr>
              <a:t>are cross-subsidized by </a:t>
            </a:r>
            <a:r>
              <a:rPr lang="en-US" sz="2600" dirty="0">
                <a:solidFill>
                  <a:schemeClr val="accent1">
                    <a:lumMod val="90000"/>
                    <a:lumOff val="10000"/>
                  </a:schemeClr>
                </a:solidFill>
                <a:latin typeface="Calibri" panose="020F0502020204030204" pitchFamily="34" charset="0"/>
              </a:rPr>
              <a:t>urban </a:t>
            </a:r>
            <a:r>
              <a:rPr lang="en-US" sz="2600" dirty="0" smtClean="0">
                <a:solidFill>
                  <a:schemeClr val="accent1">
                    <a:lumMod val="90000"/>
                    <a:lumOff val="10000"/>
                  </a:schemeClr>
                </a:solidFill>
                <a:latin typeface="Calibri" panose="020F0502020204030204" pitchFamily="34" charset="0"/>
              </a:rPr>
              <a:t>consumers worldwide</a:t>
            </a:r>
            <a:endParaRPr lang="en-US" sz="2600" dirty="0">
              <a:solidFill>
                <a:schemeClr val="accent1">
                  <a:lumMod val="90000"/>
                  <a:lumOff val="10000"/>
                </a:schemeClr>
              </a:solidFill>
              <a:latin typeface="Calibri" panose="020F0502020204030204" pitchFamily="34" charset="0"/>
            </a:endParaRPr>
          </a:p>
          <a:p>
            <a:pPr marL="457200" lvl="3" indent="-457200">
              <a:spcBef>
                <a:spcPts val="0"/>
              </a:spcBef>
            </a:pPr>
            <a:r>
              <a:rPr lang="en-US" sz="2600" dirty="0">
                <a:solidFill>
                  <a:schemeClr val="accent1">
                    <a:lumMod val="90000"/>
                    <a:lumOff val="10000"/>
                  </a:schemeClr>
                </a:solidFill>
                <a:latin typeface="Calibri" panose="020F0502020204030204" pitchFamily="34" charset="0"/>
              </a:rPr>
              <a:t>Lifeline rates </a:t>
            </a:r>
            <a:r>
              <a:rPr lang="en-US" sz="2600" dirty="0" smtClean="0">
                <a:solidFill>
                  <a:schemeClr val="accent1">
                    <a:lumMod val="90000"/>
                    <a:lumOff val="10000"/>
                  </a:schemeClr>
                </a:solidFill>
                <a:latin typeface="Calibri" panose="020F0502020204030204" pitchFamily="34" charset="0"/>
              </a:rPr>
              <a:t>with </a:t>
            </a:r>
            <a:r>
              <a:rPr lang="en-US" sz="2600" dirty="0">
                <a:solidFill>
                  <a:schemeClr val="accent1">
                    <a:lumMod val="90000"/>
                    <a:lumOff val="10000"/>
                  </a:schemeClr>
                </a:solidFill>
                <a:latin typeface="Calibri" panose="020F0502020204030204" pitchFamily="34" charset="0"/>
              </a:rPr>
              <a:t>restrictions can target the poor if everyone is metered</a:t>
            </a:r>
          </a:p>
          <a:p>
            <a:pPr marL="457200" lvl="3" indent="-457200">
              <a:spcBef>
                <a:spcPts val="0"/>
              </a:spcBef>
            </a:pPr>
            <a:r>
              <a:rPr lang="en-US" sz="2600" dirty="0">
                <a:solidFill>
                  <a:schemeClr val="accent1">
                    <a:lumMod val="90000"/>
                    <a:lumOff val="10000"/>
                  </a:schemeClr>
                </a:solidFill>
              </a:rPr>
              <a:t>Cross-subsidies act as taxes and subsidies</a:t>
            </a:r>
          </a:p>
          <a:p>
            <a:pPr marL="457200" lvl="3" indent="-457200">
              <a:spcBef>
                <a:spcPts val="0"/>
              </a:spcBef>
            </a:pPr>
            <a:r>
              <a:rPr lang="en-US" sz="2600" dirty="0" smtClean="0">
                <a:solidFill>
                  <a:schemeClr val="accent1">
                    <a:lumMod val="90000"/>
                    <a:lumOff val="10000"/>
                  </a:schemeClr>
                </a:solidFill>
                <a:latin typeface="Calibri" panose="020F0502020204030204" pitchFamily="34" charset="0"/>
              </a:rPr>
              <a:t>Cross-subsidies </a:t>
            </a:r>
            <a:r>
              <a:rPr lang="en-US" sz="2600" dirty="0">
                <a:solidFill>
                  <a:schemeClr val="accent1">
                    <a:lumMod val="90000"/>
                    <a:lumOff val="10000"/>
                  </a:schemeClr>
                </a:solidFill>
                <a:latin typeface="Calibri" panose="020F0502020204030204" pitchFamily="34" charset="0"/>
              </a:rPr>
              <a:t>for certain sectors </a:t>
            </a:r>
            <a:r>
              <a:rPr lang="en-US" sz="2600" dirty="0" smtClean="0">
                <a:solidFill>
                  <a:schemeClr val="accent1">
                    <a:lumMod val="90000"/>
                    <a:lumOff val="10000"/>
                  </a:schemeClr>
                </a:solidFill>
                <a:latin typeface="Calibri" panose="020F0502020204030204" pitchFamily="34" charset="0"/>
              </a:rPr>
              <a:t>are distorting</a:t>
            </a:r>
            <a:endParaRPr lang="en-US" sz="2600" dirty="0">
              <a:solidFill>
                <a:schemeClr val="accent1">
                  <a:lumMod val="90000"/>
                  <a:lumOff val="10000"/>
                </a:schemeClr>
              </a:solidFill>
              <a:latin typeface="Calibri" panose="020F0502020204030204" pitchFamily="34" charset="0"/>
            </a:endParaRPr>
          </a:p>
        </p:txBody>
      </p:sp>
    </p:spTree>
    <p:extLst>
      <p:ext uri="{BB962C8B-B14F-4D97-AF65-F5344CB8AC3E}">
        <p14:creationId xmlns:p14="http://schemas.microsoft.com/office/powerpoint/2010/main" val="42939909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Unintended consequences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5</a:t>
            </a:fld>
            <a:endParaRPr lang="en-US" dirty="0"/>
          </a:p>
        </p:txBody>
      </p:sp>
      <p:sp>
        <p:nvSpPr>
          <p:cNvPr id="4" name="Content Placeholder 3"/>
          <p:cNvSpPr>
            <a:spLocks noGrp="1"/>
          </p:cNvSpPr>
          <p:nvPr>
            <p:ph sz="quarter" idx="12"/>
          </p:nvPr>
        </p:nvSpPr>
        <p:spPr>
          <a:xfrm>
            <a:off x="744719" y="1221870"/>
            <a:ext cx="8075431" cy="4752975"/>
          </a:xfrm>
        </p:spPr>
        <p:txBody>
          <a:bodyPr/>
          <a:lstStyle/>
          <a:p>
            <a:pPr>
              <a:spcBef>
                <a:spcPts val="0"/>
              </a:spcBef>
            </a:pPr>
            <a:r>
              <a:rPr lang="en-US" sz="2400" dirty="0" smtClean="0"/>
              <a:t>Market concentration with little or no competition</a:t>
            </a:r>
          </a:p>
          <a:p>
            <a:pPr marL="320040" indent="-320040">
              <a:spcBef>
                <a:spcPts val="0"/>
              </a:spcBef>
              <a:spcAft>
                <a:spcPts val="600"/>
              </a:spcAft>
              <a:buFont typeface="Arial" panose="020B0604020202020204" pitchFamily="34" charset="0"/>
              <a:buChar char="•"/>
            </a:pPr>
            <a:r>
              <a:rPr lang="en-US" sz="2400" dirty="0" smtClean="0">
                <a:solidFill>
                  <a:schemeClr val="accent1">
                    <a:lumMod val="90000"/>
                    <a:lumOff val="10000"/>
                  </a:schemeClr>
                </a:solidFill>
              </a:rPr>
              <a:t>Price subsidies channeled through national oil company</a:t>
            </a:r>
          </a:p>
          <a:p>
            <a:pPr>
              <a:spcBef>
                <a:spcPts val="0"/>
              </a:spcBef>
            </a:pPr>
            <a:r>
              <a:rPr lang="en-US" sz="2400" dirty="0"/>
              <a:t>Energy shortages with substantial economic damage</a:t>
            </a:r>
          </a:p>
          <a:p>
            <a:pPr marL="320040" indent="-320040">
              <a:spcBef>
                <a:spcPts val="0"/>
              </a:spcBef>
              <a:buFont typeface="Arial" panose="020B0604020202020204" pitchFamily="34" charset="0"/>
              <a:buChar char="•"/>
            </a:pPr>
            <a:r>
              <a:rPr lang="en-US" sz="2400" dirty="0" smtClean="0">
                <a:solidFill>
                  <a:schemeClr val="accent1">
                    <a:lumMod val="90000"/>
                    <a:lumOff val="10000"/>
                  </a:schemeClr>
                </a:solidFill>
              </a:rPr>
              <a:t>Blackouts</a:t>
            </a:r>
            <a:r>
              <a:rPr lang="en-US" sz="2400" dirty="0">
                <a:solidFill>
                  <a:schemeClr val="accent1">
                    <a:lumMod val="90000"/>
                    <a:lumOff val="10000"/>
                  </a:schemeClr>
                </a:solidFill>
              </a:rPr>
              <a:t>, reliance on expensive diesel power generation</a:t>
            </a:r>
          </a:p>
          <a:p>
            <a:pPr marL="320040" indent="-320040">
              <a:spcBef>
                <a:spcPts val="0"/>
              </a:spcBef>
              <a:spcAft>
                <a:spcPts val="600"/>
              </a:spcAft>
              <a:buFont typeface="Arial" panose="020B0604020202020204" pitchFamily="34" charset="0"/>
              <a:buChar char="•"/>
            </a:pPr>
            <a:r>
              <a:rPr lang="en-US" sz="2400" dirty="0">
                <a:solidFill>
                  <a:schemeClr val="accent1">
                    <a:lumMod val="90000"/>
                    <a:lumOff val="10000"/>
                  </a:schemeClr>
                </a:solidFill>
              </a:rPr>
              <a:t>Fuel </a:t>
            </a:r>
            <a:r>
              <a:rPr lang="en-US" sz="2400" dirty="0" smtClean="0">
                <a:solidFill>
                  <a:schemeClr val="accent1">
                    <a:lumMod val="90000"/>
                    <a:lumOff val="10000"/>
                  </a:schemeClr>
                </a:solidFill>
              </a:rPr>
              <a:t>shortages</a:t>
            </a:r>
          </a:p>
          <a:p>
            <a:pPr>
              <a:spcBef>
                <a:spcPts val="0"/>
              </a:spcBef>
            </a:pPr>
            <a:r>
              <a:rPr lang="en-US" sz="2400" dirty="0" smtClean="0"/>
              <a:t>Opaque </a:t>
            </a:r>
            <a:r>
              <a:rPr lang="en-US" sz="2400" dirty="0"/>
              <a:t>sector with flourishing corruption</a:t>
            </a:r>
          </a:p>
          <a:p>
            <a:pPr marL="320040" indent="-320040">
              <a:spcBef>
                <a:spcPts val="0"/>
              </a:spcBef>
              <a:buFont typeface="Arial" panose="020B0604020202020204" pitchFamily="34" charset="0"/>
              <a:buChar char="•"/>
            </a:pPr>
            <a:r>
              <a:rPr lang="en-US" sz="2400" dirty="0">
                <a:solidFill>
                  <a:schemeClr val="accent1">
                    <a:lumMod val="90000"/>
                    <a:lumOff val="10000"/>
                  </a:schemeClr>
                </a:solidFill>
              </a:rPr>
              <a:t>Black marketing of liquid </a:t>
            </a:r>
            <a:r>
              <a:rPr lang="en-US" sz="2400" dirty="0" smtClean="0">
                <a:solidFill>
                  <a:schemeClr val="accent1">
                    <a:lumMod val="90000"/>
                    <a:lumOff val="10000"/>
                  </a:schemeClr>
                </a:solidFill>
              </a:rPr>
              <a:t>fuels </a:t>
            </a:r>
          </a:p>
          <a:p>
            <a:pPr marL="320040" indent="-320040">
              <a:spcBef>
                <a:spcPts val="0"/>
              </a:spcBef>
              <a:buFont typeface="Arial" panose="020B0604020202020204" pitchFamily="34" charset="0"/>
              <a:buChar char="•"/>
            </a:pPr>
            <a:r>
              <a:rPr lang="en-US" sz="2400" dirty="0" smtClean="0">
                <a:solidFill>
                  <a:schemeClr val="accent1">
                    <a:lumMod val="90000"/>
                    <a:lumOff val="10000"/>
                  </a:schemeClr>
                </a:solidFill>
              </a:rPr>
              <a:t>Fuel </a:t>
            </a:r>
            <a:r>
              <a:rPr lang="en-US" sz="2400" dirty="0">
                <a:solidFill>
                  <a:schemeClr val="accent1">
                    <a:lumMod val="90000"/>
                    <a:lumOff val="10000"/>
                  </a:schemeClr>
                </a:solidFill>
              </a:rPr>
              <a:t>smuggling (Algeria, Iran, Malaysia, Nigeria, Venezuela)</a:t>
            </a:r>
          </a:p>
          <a:p>
            <a:pPr marL="320040" indent="-320040">
              <a:spcBef>
                <a:spcPts val="0"/>
              </a:spcBef>
              <a:spcAft>
                <a:spcPts val="600"/>
              </a:spcAft>
              <a:buFont typeface="Arial" panose="020B0604020202020204" pitchFamily="34" charset="0"/>
              <a:buChar char="•"/>
            </a:pPr>
            <a:r>
              <a:rPr lang="en-US" sz="2400" dirty="0">
                <a:solidFill>
                  <a:schemeClr val="accent1">
                    <a:lumMod val="90000"/>
                    <a:lumOff val="10000"/>
                  </a:schemeClr>
                </a:solidFill>
              </a:rPr>
              <a:t>Subsidies based on “self-reporting” by companies</a:t>
            </a:r>
          </a:p>
          <a:p>
            <a:pPr>
              <a:spcBef>
                <a:spcPts val="0"/>
              </a:spcBef>
            </a:pPr>
            <a:r>
              <a:rPr lang="en-US" sz="2400" dirty="0" smtClean="0"/>
              <a:t>Declining investment in the energy sector</a:t>
            </a:r>
          </a:p>
          <a:p>
            <a:pPr marL="320040" indent="-320040">
              <a:spcBef>
                <a:spcPts val="0"/>
              </a:spcBef>
              <a:buFont typeface="Arial" panose="020B0604020202020204" pitchFamily="34" charset="0"/>
              <a:buChar char="•"/>
            </a:pPr>
            <a:r>
              <a:rPr lang="en-US" sz="2400" dirty="0" smtClean="0">
                <a:solidFill>
                  <a:schemeClr val="accent1">
                    <a:lumMod val="90000"/>
                    <a:lumOff val="10000"/>
                  </a:schemeClr>
                </a:solidFill>
              </a:rPr>
              <a:t>Net exporters becoming net importers (Argentina)</a:t>
            </a:r>
          </a:p>
          <a:p>
            <a:pPr marL="320040" indent="-320040">
              <a:spcBef>
                <a:spcPts val="0"/>
              </a:spcBef>
              <a:buFont typeface="Arial" panose="020B0604020202020204" pitchFamily="34" charset="0"/>
              <a:buChar char="•"/>
            </a:pPr>
            <a:r>
              <a:rPr lang="en-US" sz="2400" dirty="0" smtClean="0">
                <a:solidFill>
                  <a:schemeClr val="accent1">
                    <a:lumMod val="90000"/>
                    <a:lumOff val="10000"/>
                  </a:schemeClr>
                </a:solidFill>
              </a:rPr>
              <a:t>Major crude oil exporters importing petroleum products (Angola, Iran, Iraq, Nigeria)</a:t>
            </a:r>
          </a:p>
          <a:p>
            <a:pPr>
              <a:spcBef>
                <a:spcPts val="0"/>
              </a:spcBef>
            </a:pPr>
            <a:endParaRPr lang="en-US" sz="2400" dirty="0" smtClean="0"/>
          </a:p>
        </p:txBody>
      </p:sp>
    </p:spTree>
    <p:extLst>
      <p:ext uri="{BB962C8B-B14F-4D97-AF65-F5344CB8AC3E}">
        <p14:creationId xmlns:p14="http://schemas.microsoft.com/office/powerpoint/2010/main" val="36482089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Ultimate goal</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6</a:t>
            </a:fld>
            <a:endParaRPr lang="en-US" dirty="0"/>
          </a:p>
        </p:txBody>
      </p:sp>
      <p:sp>
        <p:nvSpPr>
          <p:cNvPr id="4" name="Content Placeholder 3"/>
          <p:cNvSpPr>
            <a:spLocks noGrp="1"/>
          </p:cNvSpPr>
          <p:nvPr>
            <p:ph sz="quarter" idx="12"/>
          </p:nvPr>
        </p:nvSpPr>
        <p:spPr>
          <a:xfrm>
            <a:off x="522515" y="990758"/>
            <a:ext cx="8297636" cy="4752975"/>
          </a:xfrm>
        </p:spPr>
        <p:txBody>
          <a:bodyPr/>
          <a:lstStyle/>
          <a:p>
            <a:pPr marL="342900" indent="-342900">
              <a:spcBef>
                <a:spcPts val="0"/>
              </a:spcBef>
              <a:buFont typeface="Arial" panose="020B0604020202020204" pitchFamily="34" charset="0"/>
              <a:buChar char="•"/>
            </a:pPr>
            <a:r>
              <a:rPr lang="en-US" dirty="0" smtClean="0">
                <a:solidFill>
                  <a:schemeClr val="accent1">
                    <a:lumMod val="90000"/>
                    <a:lumOff val="10000"/>
                  </a:schemeClr>
                </a:solidFill>
              </a:rPr>
              <a:t>Efficient economic regulation of natural monopolies (power transmission and distribution, pipeline transportation) by an independent regulator</a:t>
            </a:r>
          </a:p>
          <a:p>
            <a:pPr marL="914400" lvl="1" indent="-457200">
              <a:spcBef>
                <a:spcPts val="0"/>
              </a:spcBef>
              <a:spcAft>
                <a:spcPts val="600"/>
              </a:spcAft>
              <a:buFont typeface="Calibri" panose="020F0502020204030204" pitchFamily="34" charset="0"/>
              <a:buChar char="–"/>
            </a:pPr>
            <a:r>
              <a:rPr lang="en-US" sz="2400" dirty="0" smtClean="0">
                <a:solidFill>
                  <a:schemeClr val="tx2">
                    <a:lumMod val="75000"/>
                    <a:lumOff val="25000"/>
                  </a:schemeClr>
                </a:solidFill>
              </a:rPr>
              <a:t>Open access regime</a:t>
            </a:r>
          </a:p>
          <a:p>
            <a:pPr marL="342900" indent="-342900">
              <a:spcBef>
                <a:spcPts val="0"/>
              </a:spcBef>
              <a:buFont typeface="Arial" panose="020B0604020202020204" pitchFamily="34" charset="0"/>
              <a:buChar char="•"/>
            </a:pPr>
            <a:r>
              <a:rPr lang="en-US" dirty="0" smtClean="0">
                <a:solidFill>
                  <a:schemeClr val="accent1">
                    <a:lumMod val="90000"/>
                    <a:lumOff val="10000"/>
                  </a:schemeClr>
                </a:solidFill>
              </a:rPr>
              <a:t>Price deregulation in a market with fair and healthy </a:t>
            </a:r>
            <a:r>
              <a:rPr lang="en-US" dirty="0">
                <a:solidFill>
                  <a:schemeClr val="accent1">
                    <a:lumMod val="90000"/>
                    <a:lumOff val="10000"/>
                  </a:schemeClr>
                </a:solidFill>
              </a:rPr>
              <a:t>competition and enforcement of sound </a:t>
            </a:r>
            <a:r>
              <a:rPr lang="en-US" dirty="0" smtClean="0">
                <a:solidFill>
                  <a:schemeClr val="accent1">
                    <a:lumMod val="90000"/>
                    <a:lumOff val="10000"/>
                  </a:schemeClr>
                </a:solidFill>
              </a:rPr>
              <a:t>regulations</a:t>
            </a:r>
          </a:p>
          <a:p>
            <a:pPr marL="914400" lvl="1" indent="-457200">
              <a:spcBef>
                <a:spcPts val="0"/>
              </a:spcBef>
              <a:buFont typeface="Arial" panose="020B0604020202020204" pitchFamily="34" charset="0"/>
              <a:buChar char="–"/>
            </a:pPr>
            <a:r>
              <a:rPr lang="en-US" sz="2400" dirty="0" smtClean="0">
                <a:solidFill>
                  <a:schemeClr val="tx2">
                    <a:lumMod val="75000"/>
                    <a:lumOff val="25000"/>
                  </a:schemeClr>
                </a:solidFill>
              </a:rPr>
              <a:t>Level playing field irrespective of ownership</a:t>
            </a:r>
          </a:p>
          <a:p>
            <a:pPr marL="914400" lvl="1" indent="-457200">
              <a:spcBef>
                <a:spcPts val="0"/>
              </a:spcBef>
              <a:spcAft>
                <a:spcPts val="600"/>
              </a:spcAft>
              <a:buFont typeface="Arial" panose="020B0604020202020204" pitchFamily="34" charset="0"/>
              <a:buChar char="–"/>
            </a:pPr>
            <a:r>
              <a:rPr lang="en-US" sz="2400" dirty="0" smtClean="0">
                <a:solidFill>
                  <a:srgbClr val="FF0000"/>
                </a:solidFill>
              </a:rPr>
              <a:t>Efficiency gains passed on to consumers as low prices</a:t>
            </a:r>
          </a:p>
          <a:p>
            <a:pPr marL="342900" indent="-342900">
              <a:spcBef>
                <a:spcPts val="0"/>
              </a:spcBef>
              <a:buFont typeface="Arial" panose="020B0604020202020204" pitchFamily="34" charset="0"/>
              <a:buChar char="•"/>
            </a:pPr>
            <a:r>
              <a:rPr lang="en-US" dirty="0" smtClean="0">
                <a:solidFill>
                  <a:schemeClr val="accent1">
                    <a:lumMod val="90000"/>
                    <a:lumOff val="10000"/>
                  </a:schemeClr>
                </a:solidFill>
              </a:rPr>
              <a:t>Comprehensive, integrated social protection program meeting the basic needs of the vulnerable</a:t>
            </a:r>
          </a:p>
          <a:p>
            <a:pPr marL="914400" lvl="2" indent="-457200">
              <a:spcBef>
                <a:spcPts val="0"/>
              </a:spcBef>
              <a:buFont typeface="Arial" panose="020B0604020202020204" pitchFamily="34" charset="0"/>
              <a:buChar char="–"/>
            </a:pPr>
            <a:r>
              <a:rPr lang="en-US" sz="2400" dirty="0" smtClean="0">
                <a:solidFill>
                  <a:schemeClr val="tx2">
                    <a:lumMod val="75000"/>
                    <a:lumOff val="25000"/>
                  </a:schemeClr>
                </a:solidFill>
                <a:latin typeface="Calibri" panose="020F0502020204030204" pitchFamily="34" charset="0"/>
              </a:rPr>
              <a:t>Not sector-specific interventions, but meeting needs arising from any shock (food, oil, hurricanes, financial crisis, …)</a:t>
            </a:r>
            <a:endParaRPr lang="en-US" sz="2400" dirty="0">
              <a:solidFill>
                <a:schemeClr val="tx2">
                  <a:lumMod val="75000"/>
                  <a:lumOff val="25000"/>
                </a:schemeClr>
              </a:solidFill>
              <a:latin typeface="Calibri" panose="020F0502020204030204" pitchFamily="34" charset="0"/>
            </a:endParaRPr>
          </a:p>
        </p:txBody>
      </p:sp>
    </p:spTree>
    <p:extLst>
      <p:ext uri="{BB962C8B-B14F-4D97-AF65-F5344CB8AC3E}">
        <p14:creationId xmlns:p14="http://schemas.microsoft.com/office/powerpoint/2010/main" val="11759856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Externalities and social safety nets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7</a:t>
            </a:fld>
            <a:endParaRPr lang="en-US" dirty="0"/>
          </a:p>
        </p:txBody>
      </p:sp>
      <p:sp>
        <p:nvSpPr>
          <p:cNvPr id="4" name="Content Placeholder 3"/>
          <p:cNvSpPr>
            <a:spLocks noGrp="1"/>
          </p:cNvSpPr>
          <p:nvPr>
            <p:ph sz="quarter" idx="12"/>
          </p:nvPr>
        </p:nvSpPr>
        <p:spPr>
          <a:xfrm>
            <a:off x="323850" y="917963"/>
            <a:ext cx="8496300" cy="4752975"/>
          </a:xfrm>
        </p:spPr>
        <p:txBody>
          <a:bodyPr/>
          <a:lstStyle/>
          <a:p>
            <a:pPr>
              <a:spcBef>
                <a:spcPts val="0"/>
              </a:spcBef>
            </a:pPr>
            <a:r>
              <a:rPr lang="en-US" b="1" dirty="0" smtClean="0"/>
              <a:t>Externalities</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Tax to achieve social optimum</a:t>
            </a:r>
          </a:p>
          <a:p>
            <a:pPr marL="457200" indent="-457200">
              <a:spcBef>
                <a:spcPts val="0"/>
              </a:spcBef>
              <a:buFont typeface="Arial" panose="020B0604020202020204" pitchFamily="34" charset="0"/>
              <a:buChar char="•"/>
            </a:pPr>
            <a:r>
              <a:rPr lang="en-US" i="1" dirty="0" smtClean="0">
                <a:solidFill>
                  <a:schemeClr val="accent1">
                    <a:lumMod val="90000"/>
                    <a:lumOff val="10000"/>
                  </a:schemeClr>
                </a:solidFill>
              </a:rPr>
              <a:t>Subsidizing</a:t>
            </a:r>
            <a:r>
              <a:rPr lang="en-US" dirty="0" smtClean="0">
                <a:solidFill>
                  <a:schemeClr val="accent1">
                    <a:lumMod val="90000"/>
                    <a:lumOff val="10000"/>
                  </a:schemeClr>
                </a:solidFill>
              </a:rPr>
              <a:t> “clean” energy is not as efficient as </a:t>
            </a:r>
            <a:r>
              <a:rPr lang="en-US" i="1" dirty="0" smtClean="0">
                <a:solidFill>
                  <a:schemeClr val="accent1">
                    <a:lumMod val="90000"/>
                    <a:lumOff val="10000"/>
                  </a:schemeClr>
                </a:solidFill>
              </a:rPr>
              <a:t>taxing</a:t>
            </a:r>
            <a:r>
              <a:rPr lang="en-US" dirty="0" smtClean="0">
                <a:solidFill>
                  <a:schemeClr val="accent1">
                    <a:lumMod val="90000"/>
                    <a:lumOff val="10000"/>
                  </a:schemeClr>
                </a:solidFill>
              </a:rPr>
              <a:t> “harmful” energy</a:t>
            </a:r>
          </a:p>
          <a:p>
            <a:pPr marL="457200" indent="-457200">
              <a:spcBef>
                <a:spcPts val="0"/>
              </a:spcBef>
              <a:buFont typeface="Arial" panose="020B0604020202020204" pitchFamily="34" charset="0"/>
              <a:buChar char="•"/>
            </a:pPr>
            <a:r>
              <a:rPr lang="en-US" i="1" dirty="0" smtClean="0">
                <a:solidFill>
                  <a:schemeClr val="accent1">
                    <a:lumMod val="90000"/>
                    <a:lumOff val="10000"/>
                  </a:schemeClr>
                </a:solidFill>
              </a:rPr>
              <a:t>Fuel</a:t>
            </a:r>
            <a:r>
              <a:rPr lang="en-US" dirty="0" smtClean="0">
                <a:solidFill>
                  <a:schemeClr val="accent1">
                    <a:lumMod val="90000"/>
                    <a:lumOff val="10000"/>
                  </a:schemeClr>
                </a:solidFill>
              </a:rPr>
              <a:t> taxation is not necessarily an efficient instrument</a:t>
            </a:r>
          </a:p>
          <a:p>
            <a:pPr marL="457200" lvl="3" indent="0">
              <a:spcBef>
                <a:spcPts val="0"/>
              </a:spcBef>
              <a:spcAft>
                <a:spcPts val="600"/>
              </a:spcAft>
              <a:buNone/>
            </a:pPr>
            <a:r>
              <a:rPr lang="en-US" dirty="0" smtClean="0"/>
              <a:t>Examples: Ideal for CO</a:t>
            </a:r>
            <a:r>
              <a:rPr lang="en-US" baseline="-25000" dirty="0" smtClean="0"/>
              <a:t>2</a:t>
            </a:r>
            <a:r>
              <a:rPr lang="en-US" dirty="0" smtClean="0"/>
              <a:t> emissions, but not for road damage, which is proportional to 4</a:t>
            </a:r>
            <a:r>
              <a:rPr lang="en-US" baseline="30000" dirty="0" smtClean="0"/>
              <a:t>th</a:t>
            </a:r>
            <a:r>
              <a:rPr lang="en-US" dirty="0" smtClean="0"/>
              <a:t> power of axle weight</a:t>
            </a:r>
          </a:p>
          <a:p>
            <a:pPr>
              <a:spcBef>
                <a:spcPts val="0"/>
              </a:spcBef>
            </a:pPr>
            <a:r>
              <a:rPr lang="en-US" b="1" dirty="0" smtClean="0"/>
              <a:t>Social safety nets</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Untargeted price subsidies → inefficient </a:t>
            </a:r>
            <a:r>
              <a:rPr lang="en-US" dirty="0">
                <a:solidFill>
                  <a:schemeClr val="accent1">
                    <a:lumMod val="90000"/>
                    <a:lumOff val="10000"/>
                  </a:schemeClr>
                </a:solidFill>
              </a:rPr>
              <a:t>and </a:t>
            </a:r>
            <a:r>
              <a:rPr lang="en-US" dirty="0" smtClean="0">
                <a:solidFill>
                  <a:schemeClr val="accent1">
                    <a:lumMod val="90000"/>
                    <a:lumOff val="10000"/>
                  </a:schemeClr>
                </a:solidFill>
              </a:rPr>
              <a:t>regressive </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Targeted price subsidies for liquid fuels</a:t>
            </a:r>
            <a:r>
              <a:rPr lang="en-US" dirty="0">
                <a:solidFill>
                  <a:schemeClr val="accent1">
                    <a:lumMod val="90000"/>
                    <a:lumOff val="10000"/>
                  </a:schemeClr>
                </a:solidFill>
              </a:rPr>
              <a:t> → </a:t>
            </a:r>
            <a:r>
              <a:rPr lang="en-US" dirty="0" smtClean="0">
                <a:solidFill>
                  <a:schemeClr val="accent1">
                    <a:lumMod val="90000"/>
                    <a:lumOff val="10000"/>
                  </a:schemeClr>
                </a:solidFill>
              </a:rPr>
              <a:t>large leakage </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Conditional cash transfers or equivalent</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Integrated intervention: unconditional cash transfers</a:t>
            </a:r>
            <a:endParaRPr lang="en-US" dirty="0">
              <a:solidFill>
                <a:schemeClr val="accent1">
                  <a:lumMod val="90000"/>
                  <a:lumOff val="10000"/>
                </a:schemeClr>
              </a:solidFill>
            </a:endParaRPr>
          </a:p>
        </p:txBody>
      </p:sp>
    </p:spTree>
    <p:extLst>
      <p:ext uri="{BB962C8B-B14F-4D97-AF65-F5344CB8AC3E}">
        <p14:creationId xmlns:p14="http://schemas.microsoft.com/office/powerpoint/2010/main" val="25428692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ways of providing social protection </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8</a:t>
            </a:fld>
            <a:endParaRPr lang="en-US" dirty="0"/>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1251505251"/>
              </p:ext>
            </p:extLst>
          </p:nvPr>
        </p:nvGraphicFramePr>
        <p:xfrm>
          <a:off x="323850" y="1268413"/>
          <a:ext cx="8496300" cy="4942839"/>
        </p:xfrm>
        <a:graphic>
          <a:graphicData uri="http://schemas.openxmlformats.org/drawingml/2006/table">
            <a:tbl>
              <a:tblPr firstRow="1" bandRow="1">
                <a:tableStyleId>{5C22544A-7EE6-4342-B048-85BDC9FD1C3A}</a:tableStyleId>
              </a:tblPr>
              <a:tblGrid>
                <a:gridCol w="329293"/>
                <a:gridCol w="2411604"/>
                <a:gridCol w="2602523"/>
                <a:gridCol w="3152880"/>
              </a:tblGrid>
              <a:tr h="370840">
                <a:tc>
                  <a:txBody>
                    <a:bodyPr/>
                    <a:lstStyle/>
                    <a:p>
                      <a:endParaRPr lang="en-US" dirty="0"/>
                    </a:p>
                  </a:txBody>
                  <a:tcPr/>
                </a:tc>
                <a:tc>
                  <a:txBody>
                    <a:bodyPr/>
                    <a:lstStyle/>
                    <a:p>
                      <a:r>
                        <a:rPr lang="en-US" dirty="0" smtClean="0"/>
                        <a:t>Approach</a:t>
                      </a:r>
                      <a:endParaRPr lang="en-US" dirty="0"/>
                    </a:p>
                  </a:txBody>
                  <a:tcPr/>
                </a:tc>
                <a:tc>
                  <a:txBody>
                    <a:bodyPr/>
                    <a:lstStyle/>
                    <a:p>
                      <a:r>
                        <a:rPr lang="en-US" dirty="0" smtClean="0"/>
                        <a:t>Pros</a:t>
                      </a:r>
                      <a:endParaRPr lang="en-US" dirty="0"/>
                    </a:p>
                  </a:txBody>
                  <a:tcPr/>
                </a:tc>
                <a:tc>
                  <a:txBody>
                    <a:bodyPr/>
                    <a:lstStyle/>
                    <a:p>
                      <a:r>
                        <a:rPr lang="en-US" dirty="0" smtClean="0"/>
                        <a:t>Cons</a:t>
                      </a:r>
                      <a:endParaRPr lang="en-US" dirty="0"/>
                    </a:p>
                  </a:txBody>
                  <a:tcPr/>
                </a:tc>
              </a:tr>
              <a:tr h="370840">
                <a:tc>
                  <a:txBody>
                    <a:bodyPr/>
                    <a:lstStyle/>
                    <a:p>
                      <a:r>
                        <a:rPr lang="en-US" dirty="0" smtClean="0">
                          <a:latin typeface="Calibri" panose="020F0502020204030204" pitchFamily="34" charset="0"/>
                        </a:rPr>
                        <a:t>1</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Universal price subsidy</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Politically</a:t>
                      </a:r>
                      <a:r>
                        <a:rPr lang="en-US" baseline="0" dirty="0" smtClean="0">
                          <a:latin typeface="Calibri" panose="020F0502020204030204" pitchFamily="34" charset="0"/>
                        </a:rPr>
                        <a:t> popular, easy to implement</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Regressive and costly, requires government price control, difficult to dismantle, energy shortages, smuggling</a:t>
                      </a:r>
                      <a:endParaRPr lang="en-US" dirty="0">
                        <a:latin typeface="Calibri" panose="020F0502020204030204" pitchFamily="34" charset="0"/>
                      </a:endParaRPr>
                    </a:p>
                  </a:txBody>
                  <a:tcPr/>
                </a:tc>
              </a:tr>
              <a:tr h="370840">
                <a:tc>
                  <a:txBody>
                    <a:bodyPr/>
                    <a:lstStyle/>
                    <a:p>
                      <a:r>
                        <a:rPr lang="en-US" dirty="0" smtClean="0">
                          <a:latin typeface="Calibri" panose="020F0502020204030204" pitchFamily="34" charset="0"/>
                        </a:rPr>
                        <a:t>2</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Price subsidies reserved for certain</a:t>
                      </a:r>
                      <a:r>
                        <a:rPr lang="en-US" baseline="0" dirty="0" smtClean="0">
                          <a:latin typeface="Calibri" panose="020F0502020204030204" pitchFamily="34" charset="0"/>
                        </a:rPr>
                        <a:t> consumers</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Restrict budgetary layout for subsidy</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Administratively challenging with potentially large leakage </a:t>
                      </a:r>
                      <a:endParaRPr lang="en-US" dirty="0">
                        <a:latin typeface="Calibri" panose="020F0502020204030204" pitchFamily="34" charset="0"/>
                      </a:endParaRPr>
                    </a:p>
                  </a:txBody>
                  <a:tcPr/>
                </a:tc>
              </a:tr>
              <a:tr h="370840">
                <a:tc>
                  <a:txBody>
                    <a:bodyPr/>
                    <a:lstStyle/>
                    <a:p>
                      <a:r>
                        <a:rPr lang="en-US" dirty="0" smtClean="0">
                          <a:latin typeface="Calibri" panose="020F0502020204030204" pitchFamily="34" charset="0"/>
                        </a:rPr>
                        <a:t>3</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Targeted cash transfers conditional on energy purchase</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Same as 2 + possibly no interference with market pricing</a:t>
                      </a:r>
                    </a:p>
                  </a:txBody>
                  <a:tcPr/>
                </a:tc>
                <a:tc>
                  <a:txBody>
                    <a:bodyPr/>
                    <a:lstStyle/>
                    <a:p>
                      <a:r>
                        <a:rPr lang="en-US" dirty="0" smtClean="0">
                          <a:latin typeface="Calibri" panose="020F0502020204030204" pitchFamily="34" charset="0"/>
                        </a:rPr>
                        <a:t>Administratively challenging with errors of inclusion and exclusion,</a:t>
                      </a:r>
                      <a:r>
                        <a:rPr lang="en-US" baseline="0" dirty="0" smtClean="0">
                          <a:latin typeface="Calibri" panose="020F0502020204030204" pitchFamily="34" charset="0"/>
                        </a:rPr>
                        <a:t> diversion of cash</a:t>
                      </a:r>
                      <a:endParaRPr lang="en-US" dirty="0">
                        <a:latin typeface="Calibri" panose="020F0502020204030204" pitchFamily="34" charset="0"/>
                      </a:endParaRPr>
                    </a:p>
                  </a:txBody>
                  <a:tcPr/>
                </a:tc>
              </a:tr>
              <a:tr h="370840">
                <a:tc>
                  <a:txBody>
                    <a:bodyPr/>
                    <a:lstStyle/>
                    <a:p>
                      <a:r>
                        <a:rPr lang="en-US" dirty="0" smtClean="0">
                          <a:latin typeface="Calibri" panose="020F0502020204030204" pitchFamily="34" charset="0"/>
                        </a:rPr>
                        <a:t>4</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Expanding</a:t>
                      </a:r>
                      <a:r>
                        <a:rPr lang="en-US" baseline="0" dirty="0" smtClean="0">
                          <a:latin typeface="Calibri" panose="020F0502020204030204" pitchFamily="34" charset="0"/>
                        </a:rPr>
                        <a:t> existing programs (work, education, pension)</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Same as 3 + no need to wait for a strengthened program</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May</a:t>
                      </a:r>
                      <a:r>
                        <a:rPr lang="en-US" baseline="0" dirty="0" smtClean="0">
                          <a:latin typeface="Calibri" panose="020F0502020204030204" pitchFamily="34" charset="0"/>
                        </a:rPr>
                        <a:t> be d</a:t>
                      </a:r>
                      <a:r>
                        <a:rPr lang="en-US" dirty="0" smtClean="0">
                          <a:latin typeface="Calibri" panose="020F0502020204030204" pitchFamily="34" charset="0"/>
                        </a:rPr>
                        <a:t>ifficult</a:t>
                      </a:r>
                      <a:r>
                        <a:rPr lang="en-US" baseline="0" dirty="0" smtClean="0">
                          <a:latin typeface="Calibri" panose="020F0502020204030204" pitchFamily="34" charset="0"/>
                        </a:rPr>
                        <a:t> to match those in need with program participants</a:t>
                      </a:r>
                      <a:endParaRPr lang="en-US" dirty="0">
                        <a:latin typeface="Calibri" panose="020F0502020204030204" pitchFamily="34" charset="0"/>
                      </a:endParaRPr>
                    </a:p>
                  </a:txBody>
                  <a:tcPr/>
                </a:tc>
              </a:tr>
              <a:tr h="370840">
                <a:tc>
                  <a:txBody>
                    <a:bodyPr/>
                    <a:lstStyle/>
                    <a:p>
                      <a:r>
                        <a:rPr lang="en-US" dirty="0" smtClean="0">
                          <a:latin typeface="Calibri" panose="020F0502020204030204" pitchFamily="34" charset="0"/>
                        </a:rPr>
                        <a:t>5</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Targeted unconditional cash transfers</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Same as 3 + preserve incentives for efficiency improvement</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Same as 3 + cash transferred may be used for nonessential purchases</a:t>
                      </a:r>
                      <a:endParaRPr lang="en-US" dirty="0">
                        <a:latin typeface="Calibri" panose="020F0502020204030204" pitchFamily="34" charset="0"/>
                      </a:endParaRPr>
                    </a:p>
                  </a:txBody>
                  <a:tcPr/>
                </a:tc>
              </a:tr>
            </a:tbl>
          </a:graphicData>
        </a:graphic>
      </p:graphicFrame>
    </p:spTree>
    <p:extLst>
      <p:ext uri="{BB962C8B-B14F-4D97-AF65-F5344CB8AC3E}">
        <p14:creationId xmlns:p14="http://schemas.microsoft.com/office/powerpoint/2010/main" val="280722916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Opportunity afforded by low fuel prices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9</a:t>
            </a:fld>
            <a:endParaRPr lang="en-US" dirty="0"/>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2779252680"/>
              </p:ext>
            </p:extLst>
          </p:nvPr>
        </p:nvGraphicFramePr>
        <p:xfrm>
          <a:off x="323850" y="2217470"/>
          <a:ext cx="4104312" cy="414263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86275" y="836613"/>
            <a:ext cx="7695343" cy="1200329"/>
          </a:xfrm>
          <a:prstGeom prst="rect">
            <a:avLst/>
          </a:prstGeom>
          <a:noFill/>
        </p:spPr>
        <p:txBody>
          <a:bodyPr wrap="square" rtlCol="0">
            <a:spAutoFit/>
          </a:bodyPr>
          <a:lstStyle/>
          <a:p>
            <a:r>
              <a:rPr lang="en-US" sz="2400" dirty="0" smtClean="0">
                <a:solidFill>
                  <a:schemeClr val="tx2"/>
                </a:solidFill>
                <a:latin typeface="Calibri" panose="020F0502020204030204" pitchFamily="34" charset="0"/>
              </a:rPr>
              <a:t>The dramatic drop in the price of oil to Jan 2015, followed by rise and fall, have tested the resolve of governments announcing subsidy reforms.</a:t>
            </a:r>
            <a:endParaRPr lang="en-US" sz="2400" dirty="0">
              <a:solidFill>
                <a:schemeClr val="tx2"/>
              </a:solidFill>
              <a:latin typeface="Calibri" panose="020F0502020204030204" pitchFamily="34" charset="0"/>
            </a:endParaRPr>
          </a:p>
        </p:txBody>
      </p:sp>
      <p:sp>
        <p:nvSpPr>
          <p:cNvPr id="8" name="TextBox 7"/>
          <p:cNvSpPr txBox="1"/>
          <p:nvPr/>
        </p:nvSpPr>
        <p:spPr>
          <a:xfrm>
            <a:off x="4669035" y="2036942"/>
            <a:ext cx="4239295" cy="3985706"/>
          </a:xfrm>
          <a:prstGeom prst="rect">
            <a:avLst/>
          </a:prstGeom>
          <a:noFill/>
        </p:spPr>
        <p:txBody>
          <a:bodyPr wrap="square" rtlCol="0">
            <a:spAutoFit/>
          </a:bodyPr>
          <a:lstStyle/>
          <a:p>
            <a:pPr marL="342900" indent="-342900">
              <a:buFont typeface="Arial" panose="020B0604020202020204" pitchFamily="34" charset="0"/>
              <a:buChar char="•"/>
            </a:pPr>
            <a:r>
              <a:rPr lang="en-US" sz="2300" dirty="0" smtClean="0">
                <a:solidFill>
                  <a:schemeClr val="accent1">
                    <a:lumMod val="90000"/>
                    <a:lumOff val="10000"/>
                  </a:schemeClr>
                </a:solidFill>
                <a:latin typeface="Calibri" panose="020F0502020204030204" pitchFamily="34" charset="0"/>
              </a:rPr>
              <a:t>Seeing subsidies slashed, many announced pricing reforms.</a:t>
            </a:r>
          </a:p>
          <a:p>
            <a:pPr marL="342900" indent="-342900">
              <a:buFont typeface="Arial" panose="020B0604020202020204" pitchFamily="34" charset="0"/>
              <a:buChar char="•"/>
            </a:pPr>
            <a:r>
              <a:rPr lang="en-US" sz="2300" dirty="0" smtClean="0">
                <a:solidFill>
                  <a:schemeClr val="accent1">
                    <a:lumMod val="90000"/>
                    <a:lumOff val="10000"/>
                  </a:schemeClr>
                </a:solidFill>
                <a:latin typeface="Calibri" panose="020F0502020204030204" pitchFamily="34" charset="0"/>
              </a:rPr>
              <a:t>Some have adhered to regular price adjustments. </a:t>
            </a:r>
          </a:p>
          <a:p>
            <a:pPr marL="342900" indent="-342900">
              <a:buFont typeface="Arial" panose="020B0604020202020204" pitchFamily="34" charset="0"/>
              <a:buChar char="•"/>
            </a:pPr>
            <a:r>
              <a:rPr lang="en-US" sz="2300" dirty="0">
                <a:solidFill>
                  <a:schemeClr val="accent1">
                    <a:lumMod val="90000"/>
                    <a:lumOff val="10000"/>
                  </a:schemeClr>
                </a:solidFill>
                <a:latin typeface="Calibri" panose="020F0502020204030204" pitchFamily="34" charset="0"/>
              </a:rPr>
              <a:t>Some have sharply increased fuel taxes.</a:t>
            </a:r>
          </a:p>
          <a:p>
            <a:pPr marL="342900" indent="-342900">
              <a:buFont typeface="Arial" panose="020B0604020202020204" pitchFamily="34" charset="0"/>
              <a:buChar char="•"/>
            </a:pPr>
            <a:r>
              <a:rPr lang="en-US" sz="2300" dirty="0" smtClean="0">
                <a:solidFill>
                  <a:schemeClr val="accent1">
                    <a:lumMod val="90000"/>
                    <a:lumOff val="10000"/>
                  </a:schemeClr>
                </a:solidFill>
                <a:latin typeface="Calibri" panose="020F0502020204030204" pitchFamily="34" charset="0"/>
              </a:rPr>
              <a:t>Some announced subsidy removal at the time of minimum oil price, but failed to follow up with price adjustments.</a:t>
            </a:r>
          </a:p>
        </p:txBody>
      </p:sp>
      <p:sp>
        <p:nvSpPr>
          <p:cNvPr id="4" name="TextBox 3"/>
          <p:cNvSpPr txBox="1"/>
          <p:nvPr/>
        </p:nvSpPr>
        <p:spPr>
          <a:xfrm>
            <a:off x="1221798" y="4897766"/>
            <a:ext cx="3112148" cy="738664"/>
          </a:xfrm>
          <a:prstGeom prst="rect">
            <a:avLst/>
          </a:prstGeom>
          <a:solidFill>
            <a:schemeClr val="bg1"/>
          </a:solidFill>
        </p:spPr>
        <p:txBody>
          <a:bodyPr wrap="square" rtlCol="0">
            <a:spAutoFit/>
          </a:bodyPr>
          <a:lstStyle/>
          <a:p>
            <a:r>
              <a:rPr lang="en-US" sz="1400" dirty="0" smtClean="0">
                <a:latin typeface="Calibri" panose="020F0502020204030204" pitchFamily="34" charset="0"/>
              </a:rPr>
              <a:t>U.S. Gulf Coast spot prices for gasoline and diesel, Mont </a:t>
            </a:r>
            <a:r>
              <a:rPr lang="en-US" sz="1400" dirty="0" err="1" smtClean="0">
                <a:latin typeface="Calibri" panose="020F0502020204030204" pitchFamily="34" charset="0"/>
              </a:rPr>
              <a:t>Belvieu</a:t>
            </a:r>
            <a:r>
              <a:rPr lang="en-US" sz="1400" dirty="0" smtClean="0">
                <a:latin typeface="Calibri" panose="020F0502020204030204" pitchFamily="34" charset="0"/>
              </a:rPr>
              <a:t> spot propane prices for LPG</a:t>
            </a:r>
            <a:endParaRPr lang="en-US" sz="1400" dirty="0">
              <a:latin typeface="Calibri" panose="020F0502020204030204" pitchFamily="34" charset="0"/>
            </a:endParaRPr>
          </a:p>
        </p:txBody>
      </p:sp>
    </p:spTree>
    <p:extLst>
      <p:ext uri="{BB962C8B-B14F-4D97-AF65-F5344CB8AC3E}">
        <p14:creationId xmlns:p14="http://schemas.microsoft.com/office/powerpoint/2010/main" val="28803547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lessons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10</a:t>
            </a:fld>
            <a:endParaRPr lang="en-US" dirty="0"/>
          </a:p>
        </p:txBody>
      </p:sp>
      <p:graphicFrame>
        <p:nvGraphicFramePr>
          <p:cNvPr id="6" name="Content Placeholder 5"/>
          <p:cNvGraphicFramePr>
            <a:graphicFrameLocks noGrp="1"/>
          </p:cNvGraphicFramePr>
          <p:nvPr>
            <p:ph sz="quarter" idx="12"/>
            <p:extLst>
              <p:ext uri="{D42A27DB-BD31-4B8C-83A1-F6EECF244321}">
                <p14:modId xmlns:p14="http://schemas.microsoft.com/office/powerpoint/2010/main" val="458616349"/>
              </p:ext>
            </p:extLst>
          </p:nvPr>
        </p:nvGraphicFramePr>
        <p:xfrm>
          <a:off x="323850" y="1945581"/>
          <a:ext cx="8496300" cy="4206240"/>
        </p:xfrm>
        <a:graphic>
          <a:graphicData uri="http://schemas.openxmlformats.org/drawingml/2006/table">
            <a:tbl>
              <a:tblPr firstRow="1" bandRow="1">
                <a:tableStyleId>{5C22544A-7EE6-4342-B048-85BDC9FD1C3A}</a:tableStyleId>
              </a:tblPr>
              <a:tblGrid>
                <a:gridCol w="1599600"/>
                <a:gridCol w="3984141"/>
                <a:gridCol w="2912559"/>
              </a:tblGrid>
              <a:tr h="370840">
                <a:tc>
                  <a:txBody>
                    <a:bodyPr/>
                    <a:lstStyle/>
                    <a:p>
                      <a:r>
                        <a:rPr lang="en-US" sz="1600" dirty="0" smtClean="0"/>
                        <a:t>How</a:t>
                      </a:r>
                      <a:endParaRPr lang="en-US" sz="1600" dirty="0"/>
                    </a:p>
                  </a:txBody>
                  <a:tcPr/>
                </a:tc>
                <a:tc>
                  <a:txBody>
                    <a:bodyPr/>
                    <a:lstStyle/>
                    <a:p>
                      <a:r>
                        <a:rPr lang="en-US" sz="1600" dirty="0" smtClean="0"/>
                        <a:t>Examples</a:t>
                      </a:r>
                      <a:endParaRPr lang="en-US" sz="1600" dirty="0"/>
                    </a:p>
                  </a:txBody>
                  <a:tcPr/>
                </a:tc>
                <a:tc>
                  <a:txBody>
                    <a:bodyPr/>
                    <a:lstStyle/>
                    <a:p>
                      <a:r>
                        <a:rPr lang="en-US" sz="1600" dirty="0" smtClean="0"/>
                        <a:t>Implementation</a:t>
                      </a:r>
                      <a:endParaRPr lang="en-US" sz="1600" dirty="0"/>
                    </a:p>
                  </a:txBody>
                  <a:tcPr/>
                </a:tc>
              </a:tr>
              <a:tr h="370840">
                <a:tc rowSpan="2">
                  <a:txBody>
                    <a:bodyPr/>
                    <a:lstStyle/>
                    <a:p>
                      <a:r>
                        <a:rPr lang="en-US" sz="1600" dirty="0" smtClean="0">
                          <a:latin typeface="Calibri" panose="020F0502020204030204" pitchFamily="34" charset="0"/>
                        </a:rPr>
                        <a:t>Law</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Mexico 2014</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Implemented</a:t>
                      </a:r>
                      <a:endParaRPr lang="en-US" sz="1600" dirty="0">
                        <a:latin typeface="Calibri" panose="020F0502020204030204" pitchFamily="34" charset="0"/>
                      </a:endParaRPr>
                    </a:p>
                  </a:txBody>
                  <a:tcPr/>
                </a:tc>
              </a:tr>
              <a:tr h="370840">
                <a:tc vMerge="1">
                  <a:txBody>
                    <a:bodyPr/>
                    <a:lstStyle/>
                    <a:p>
                      <a:endParaRPr lang="en-US" dirty="0"/>
                    </a:p>
                  </a:txBody>
                  <a:tcPr/>
                </a:tc>
                <a:tc>
                  <a:txBody>
                    <a:bodyPr/>
                    <a:lstStyle/>
                    <a:p>
                      <a:r>
                        <a:rPr lang="en-US" sz="1600" dirty="0" smtClean="0">
                          <a:latin typeface="Calibri" panose="020F0502020204030204" pitchFamily="34" charset="0"/>
                        </a:rPr>
                        <a:t>Iran 2010 for all forms of energy</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Law amended in 2012</a:t>
                      </a:r>
                      <a:endParaRPr lang="en-US" sz="1600" dirty="0">
                        <a:latin typeface="Calibri" panose="020F0502020204030204" pitchFamily="34" charset="0"/>
                      </a:endParaRPr>
                    </a:p>
                  </a:txBody>
                  <a:tcPr/>
                </a:tc>
              </a:tr>
              <a:tr h="370840">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latin typeface="Calibri" panose="020F0502020204030204" pitchFamily="34" charset="0"/>
                        </a:rPr>
                        <a:t>Presidential decree</a:t>
                      </a:r>
                    </a:p>
                    <a:p>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Kerosene in Nigeria in June 2009</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Decree has</a:t>
                      </a:r>
                      <a:r>
                        <a:rPr lang="en-US" sz="1600" baseline="0" dirty="0" smtClean="0">
                          <a:latin typeface="Calibri" panose="020F0502020204030204" pitchFamily="34" charset="0"/>
                        </a:rPr>
                        <a:t> not been </a:t>
                      </a:r>
                      <a:r>
                        <a:rPr lang="en-US" sz="1600" baseline="0" dirty="0" err="1" smtClean="0">
                          <a:latin typeface="Calibri" panose="020F0502020204030204" pitchFamily="34" charset="0"/>
                        </a:rPr>
                        <a:t>gazetted</a:t>
                      </a:r>
                      <a:endParaRPr lang="en-US" sz="1600" dirty="0">
                        <a:latin typeface="Calibri" panose="020F0502020204030204" pitchFamily="34" charset="0"/>
                      </a:endParaRPr>
                    </a:p>
                  </a:txBody>
                  <a:tcPr/>
                </a:tc>
              </a:tr>
              <a:tr h="370840">
                <a:tc vMerge="1">
                  <a:txBody>
                    <a:bodyPr/>
                    <a:lstStyle/>
                    <a:p>
                      <a:endParaRPr lang="en-US" dirty="0"/>
                    </a:p>
                  </a:txBody>
                  <a:tcPr/>
                </a:tc>
                <a:tc>
                  <a:txBody>
                    <a:bodyPr/>
                    <a:lstStyle/>
                    <a:p>
                      <a:r>
                        <a:rPr lang="en-US" sz="1600" dirty="0" smtClean="0">
                          <a:latin typeface="Calibri" panose="020F0502020204030204" pitchFamily="34" charset="0"/>
                        </a:rPr>
                        <a:t>Gasoline</a:t>
                      </a:r>
                      <a:r>
                        <a:rPr lang="en-US" sz="1600" baseline="0" dirty="0" smtClean="0">
                          <a:latin typeface="Calibri" panose="020F0502020204030204" pitchFamily="34" charset="0"/>
                        </a:rPr>
                        <a:t> and diesel in 2014 in Indonesia</a:t>
                      </a:r>
                      <a:endParaRPr lang="en-US" sz="1600" dirty="0">
                        <a:latin typeface="Calibri" panose="020F0502020204030204" pitchFamily="34" charset="0"/>
                      </a:endParaRPr>
                    </a:p>
                  </a:txBody>
                  <a:tcPr/>
                </a:tc>
                <a:tc rowSpan="2">
                  <a:txBody>
                    <a:bodyPr/>
                    <a:lstStyle/>
                    <a:p>
                      <a:r>
                        <a:rPr lang="en-US" sz="1600" dirty="0" smtClean="0">
                          <a:latin typeface="Calibri" panose="020F0502020204030204" pitchFamily="34" charset="0"/>
                        </a:rPr>
                        <a:t>Decrees not implemented because of political factors and socioeconomic considerations </a:t>
                      </a:r>
                      <a:endParaRPr lang="en-US" sz="1600" dirty="0">
                        <a:latin typeface="Calibri" panose="020F0502020204030204" pitchFamily="34" charset="0"/>
                      </a:endParaRPr>
                    </a:p>
                  </a:txBody>
                  <a:tcPr/>
                </a:tc>
              </a:tr>
              <a:tr h="370840">
                <a:tc>
                  <a:txBody>
                    <a:bodyPr/>
                    <a:lstStyle/>
                    <a:p>
                      <a:r>
                        <a:rPr lang="en-US" sz="1600" dirty="0" smtClean="0">
                          <a:latin typeface="Calibri" panose="020F0502020204030204" pitchFamily="34" charset="0"/>
                        </a:rPr>
                        <a:t>Ministerial decree</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Gasoline and diesel in 2014 and 2015 in Indonesia</a:t>
                      </a:r>
                      <a:endParaRPr lang="en-US" sz="1600" dirty="0">
                        <a:latin typeface="Calibri" panose="020F0502020204030204" pitchFamily="34" charset="0"/>
                      </a:endParaRPr>
                    </a:p>
                  </a:txBody>
                  <a:tcPr/>
                </a:tc>
                <a:tc vMerge="1">
                  <a:txBody>
                    <a:bodyPr/>
                    <a:lstStyle/>
                    <a:p>
                      <a:endParaRPr lang="en-US" dirty="0"/>
                    </a:p>
                  </a:txBody>
                  <a:tcPr/>
                </a:tc>
              </a:tr>
              <a:tr h="370840">
                <a:tc rowSpan="3">
                  <a:txBody>
                    <a:bodyPr/>
                    <a:lstStyle/>
                    <a:p>
                      <a:r>
                        <a:rPr lang="en-US" sz="1600" dirty="0" smtClean="0">
                          <a:latin typeface="Calibri" panose="020F0502020204030204" pitchFamily="34" charset="0"/>
                        </a:rPr>
                        <a:t>Announcement by regulatory authority</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China</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Implemented in recent years</a:t>
                      </a:r>
                      <a:endParaRPr lang="en-US" sz="1600" dirty="0">
                        <a:latin typeface="Calibri" panose="020F0502020204030204" pitchFamily="34" charset="0"/>
                      </a:endParaRPr>
                    </a:p>
                  </a:txBody>
                  <a:tcPr/>
                </a:tc>
              </a:tr>
              <a:tr h="370840">
                <a:tc vMerge="1">
                  <a:txBody>
                    <a:bodyPr/>
                    <a:lstStyle/>
                    <a:p>
                      <a:endParaRPr lang="en-US" dirty="0"/>
                    </a:p>
                  </a:txBody>
                  <a:tcPr/>
                </a:tc>
                <a:tc>
                  <a:txBody>
                    <a:bodyPr/>
                    <a:lstStyle/>
                    <a:p>
                      <a:r>
                        <a:rPr lang="en-US" sz="1600" dirty="0" smtClean="0">
                          <a:latin typeface="Calibri" panose="020F0502020204030204" pitchFamily="34" charset="0"/>
                        </a:rPr>
                        <a:t>Deregulation in Ghana in</a:t>
                      </a:r>
                      <a:r>
                        <a:rPr lang="en-US" sz="1600" baseline="0" dirty="0" smtClean="0">
                          <a:latin typeface="Calibri" panose="020F0502020204030204" pitchFamily="34" charset="0"/>
                        </a:rPr>
                        <a:t> June 2015</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Implemented so far</a:t>
                      </a:r>
                      <a:endParaRPr lang="en-US" sz="1600" dirty="0">
                        <a:latin typeface="Calibri" panose="020F0502020204030204" pitchFamily="34" charset="0"/>
                      </a:endParaRPr>
                    </a:p>
                  </a:txBody>
                  <a:tcPr/>
                </a:tc>
              </a:tr>
              <a:tr h="370840">
                <a:tc vMerge="1">
                  <a:txBody>
                    <a:bodyPr/>
                    <a:lstStyle/>
                    <a:p>
                      <a:endParaRPr lang="en-US" dirty="0"/>
                    </a:p>
                  </a:txBody>
                  <a:tcPr/>
                </a:tc>
                <a:tc>
                  <a:txBody>
                    <a:bodyPr/>
                    <a:lstStyle/>
                    <a:p>
                      <a:r>
                        <a:rPr lang="en-US" sz="1600" dirty="0" smtClean="0">
                          <a:latin typeface="Calibri" panose="020F0502020204030204" pitchFamily="34" charset="0"/>
                        </a:rPr>
                        <a:t>Automatic</a:t>
                      </a:r>
                      <a:r>
                        <a:rPr lang="en-US" sz="1600" baseline="0" dirty="0" smtClean="0">
                          <a:latin typeface="Calibri" panose="020F0502020204030204" pitchFamily="34" charset="0"/>
                        </a:rPr>
                        <a:t> adjustment in </a:t>
                      </a:r>
                      <a:r>
                        <a:rPr lang="en-US" sz="1600" dirty="0" smtClean="0">
                          <a:latin typeface="Calibri" panose="020F0502020204030204" pitchFamily="34" charset="0"/>
                        </a:rPr>
                        <a:t>Malawi in June 2012</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Not systematic</a:t>
                      </a:r>
                      <a:endParaRPr lang="en-US" sz="1600" dirty="0">
                        <a:latin typeface="Calibri" panose="020F0502020204030204" pitchFamily="34" charset="0"/>
                      </a:endParaRPr>
                    </a:p>
                  </a:txBody>
                  <a:tcPr/>
                </a:tc>
              </a:tr>
              <a:tr h="370840">
                <a:tc>
                  <a:txBody>
                    <a:bodyPr/>
                    <a:lstStyle/>
                    <a:p>
                      <a:r>
                        <a:rPr lang="en-US" sz="1600" dirty="0" smtClean="0">
                          <a:latin typeface="Calibri" panose="020F0502020204030204" pitchFamily="34" charset="0"/>
                        </a:rPr>
                        <a:t>Announcement to reporters</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Gas price increase in Nigeria announced in late 2014 to take effect in Jan 2015</a:t>
                      </a:r>
                      <a:endParaRPr lang="en-US" sz="1600" dirty="0">
                        <a:latin typeface="Calibri" panose="020F0502020204030204" pitchFamily="34" charset="0"/>
                      </a:endParaRPr>
                    </a:p>
                  </a:txBody>
                  <a:tcPr/>
                </a:tc>
                <a:tc>
                  <a:txBody>
                    <a:bodyPr/>
                    <a:lstStyle/>
                    <a:p>
                      <a:r>
                        <a:rPr lang="en-US" sz="1600" dirty="0" smtClean="0">
                          <a:latin typeface="Calibri" panose="020F0502020204030204" pitchFamily="34" charset="0"/>
                        </a:rPr>
                        <a:t>Not implemented</a:t>
                      </a:r>
                      <a:endParaRPr lang="en-US" sz="1600" dirty="0">
                        <a:latin typeface="Calibri" panose="020F0502020204030204" pitchFamily="34" charset="0"/>
                      </a:endParaRPr>
                    </a:p>
                  </a:txBody>
                  <a:tcPr/>
                </a:tc>
              </a:tr>
            </a:tbl>
          </a:graphicData>
        </a:graphic>
      </p:graphicFrame>
      <p:sp>
        <p:nvSpPr>
          <p:cNvPr id="7" name="Content Placeholder 3"/>
          <p:cNvSpPr txBox="1">
            <a:spLocks/>
          </p:cNvSpPr>
          <p:nvPr/>
        </p:nvSpPr>
        <p:spPr>
          <a:xfrm>
            <a:off x="323850" y="948738"/>
            <a:ext cx="8496300" cy="4752975"/>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2800" kern="1200">
                <a:solidFill>
                  <a:schemeClr val="tx2"/>
                </a:solidFill>
                <a:latin typeface="Calibri" panose="020F0502020204030204" pitchFamily="34" charset="0"/>
                <a:ea typeface="+mn-ea"/>
                <a:cs typeface="+mn-cs"/>
              </a:defRPr>
            </a:lvl1pPr>
            <a:lvl2pPr marL="137160" indent="0" algn="l" defTabSz="457200" rtl="0" eaLnBrk="1" latinLnBrk="0" hangingPunct="1">
              <a:spcBef>
                <a:spcPct val="20000"/>
              </a:spcBef>
              <a:buFont typeface="Arial"/>
              <a:buNone/>
              <a:defRPr sz="2800" kern="1200" baseline="0">
                <a:solidFill>
                  <a:schemeClr val="accent1">
                    <a:lumMod val="90000"/>
                    <a:lumOff val="10000"/>
                  </a:schemeClr>
                </a:solidFill>
                <a:latin typeface="Calibri" panose="020F0502020204030204" pitchFamily="34" charset="0"/>
                <a:ea typeface="+mn-ea"/>
                <a:cs typeface="+mn-cs"/>
              </a:defRPr>
            </a:lvl2pPr>
            <a:lvl3pPr marL="228600" indent="-228600" algn="l" defTabSz="457200" rtl="0" eaLnBrk="1" latinLnBrk="0" hangingPunct="1">
              <a:spcBef>
                <a:spcPct val="20000"/>
              </a:spcBef>
              <a:buFont typeface="Arial" panose="020B0604020202020204" pitchFamily="34" charset="0"/>
              <a:buChar char="•"/>
              <a:defRPr sz="2500" kern="1200" baseline="0">
                <a:solidFill>
                  <a:schemeClr val="accent1">
                    <a:lumMod val="90000"/>
                    <a:lumOff val="10000"/>
                  </a:schemeClr>
                </a:solidFill>
                <a:latin typeface="+mn-lt"/>
                <a:ea typeface="+mn-ea"/>
                <a:cs typeface="+mn-cs"/>
              </a:defRPr>
            </a:lvl3pPr>
            <a:lvl4pPr marL="704850" indent="-342900" algn="l" defTabSz="457200" rtl="0" eaLnBrk="1" latinLnBrk="0" hangingPunct="1">
              <a:spcBef>
                <a:spcPct val="20000"/>
              </a:spcBef>
              <a:buFont typeface="Arial" panose="020B0604020202020204" pitchFamily="34" charset="0"/>
              <a:buChar char="•"/>
              <a:defRPr sz="2400" kern="1200" baseline="0">
                <a:solidFill>
                  <a:schemeClr val="accent1">
                    <a:lumMod val="75000"/>
                    <a:lumOff val="25000"/>
                  </a:schemeClr>
                </a:solidFill>
                <a:latin typeface="Calibri" panose="020F0502020204030204" pitchFamily="34" charset="0"/>
                <a:ea typeface="+mn-ea"/>
                <a:cs typeface="+mn-cs"/>
              </a:defRPr>
            </a:lvl4pPr>
            <a:lvl5pPr marL="1077913" indent="-361950" algn="l" defTabSz="457200" rtl="0" eaLnBrk="1" latinLnBrk="0" hangingPunct="1">
              <a:spcBef>
                <a:spcPct val="20000"/>
              </a:spcBef>
              <a:buFont typeface="Arial" pitchFamily="34" charset="0"/>
              <a:buChar char="–"/>
              <a:defRPr sz="2400" kern="1200" baseline="0">
                <a:solidFill>
                  <a:schemeClr val="accent2"/>
                </a:solidFill>
                <a:latin typeface="+mn-lt"/>
                <a:ea typeface="+mn-ea"/>
                <a:cs typeface="+mn-cs"/>
              </a:defRPr>
            </a:lvl5pPr>
            <a:lvl6pPr marL="1431925" indent="-354013" algn="l" defTabSz="457200" rtl="0" eaLnBrk="1" latinLnBrk="0" hangingPunct="1">
              <a:spcBef>
                <a:spcPct val="20000"/>
              </a:spcBef>
              <a:buFont typeface="Arial" pitchFamily="34" charset="0"/>
              <a:buChar char="–"/>
              <a:defRPr sz="2400" kern="1200">
                <a:solidFill>
                  <a:schemeClr val="accent2"/>
                </a:solidFill>
                <a:latin typeface="+mn-lt"/>
                <a:ea typeface="+mn-ea"/>
                <a:cs typeface="+mn-cs"/>
              </a:defRPr>
            </a:lvl6pPr>
            <a:lvl7pPr marL="0" indent="0" algn="l" defTabSz="457200" rtl="0" eaLnBrk="1" latinLnBrk="0" hangingPunct="1">
              <a:spcBef>
                <a:spcPct val="20000"/>
              </a:spcBef>
              <a:buFont typeface="Arial"/>
              <a:buNone/>
              <a:defRPr sz="2000" kern="1200">
                <a:solidFill>
                  <a:schemeClr val="accent2"/>
                </a:solidFill>
                <a:latin typeface="+mn-lt"/>
                <a:ea typeface="+mn-ea"/>
                <a:cs typeface="+mn-cs"/>
              </a:defRPr>
            </a:lvl7pPr>
            <a:lvl8pPr marL="0" indent="0" algn="l" defTabSz="457200" rtl="0" eaLnBrk="1" latinLnBrk="0" hangingPunct="1">
              <a:spcBef>
                <a:spcPct val="20000"/>
              </a:spcBef>
              <a:buFont typeface="Arial"/>
              <a:buNone/>
              <a:defRPr sz="2000" kern="1200">
                <a:solidFill>
                  <a:schemeClr val="accent2"/>
                </a:solidFill>
                <a:latin typeface="+mn-lt"/>
                <a:ea typeface="+mn-ea"/>
                <a:cs typeface="+mn-cs"/>
              </a:defRPr>
            </a:lvl8pPr>
            <a:lvl9pPr marL="0" indent="0" algn="l" defTabSz="457200" rtl="0" eaLnBrk="1" latinLnBrk="0" hangingPunct="1">
              <a:spcBef>
                <a:spcPct val="20000"/>
              </a:spcBef>
              <a:buFont typeface="Arial"/>
              <a:buNone/>
              <a:defRPr sz="2000" kern="1200">
                <a:solidFill>
                  <a:schemeClr val="accent2"/>
                </a:solidFill>
                <a:latin typeface="+mn-lt"/>
                <a:ea typeface="+mn-ea"/>
                <a:cs typeface="+mn-cs"/>
              </a:defRPr>
            </a:lvl9pPr>
          </a:lstStyle>
          <a:p>
            <a:r>
              <a:rPr lang="en-US" smtClean="0"/>
              <a:t>The more formal the way in which the decision to reform pricing is communicated, the less likely is policy reversal</a:t>
            </a:r>
            <a:endParaRPr lang="en-US" dirty="0"/>
          </a:p>
        </p:txBody>
      </p:sp>
    </p:spTree>
    <p:extLst>
      <p:ext uri="{BB962C8B-B14F-4D97-AF65-F5344CB8AC3E}">
        <p14:creationId xmlns:p14="http://schemas.microsoft.com/office/powerpoint/2010/main" val="20823039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of adjustments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11</a:t>
            </a:fld>
            <a:endParaRPr lang="en-US" dirty="0"/>
          </a:p>
        </p:txBody>
      </p:sp>
      <p:sp>
        <p:nvSpPr>
          <p:cNvPr id="4" name="Content Placeholder 3"/>
          <p:cNvSpPr>
            <a:spLocks noGrp="1"/>
          </p:cNvSpPr>
          <p:nvPr>
            <p:ph sz="quarter" idx="12"/>
          </p:nvPr>
        </p:nvSpPr>
        <p:spPr>
          <a:xfrm>
            <a:off x="532562" y="948738"/>
            <a:ext cx="8189407" cy="4752975"/>
          </a:xfrm>
        </p:spPr>
        <p:txBody>
          <a:bodyPr/>
          <a:lstStyle/>
          <a:p>
            <a:pPr marL="457200" indent="-457200">
              <a:buFont typeface="Arial" panose="020B0604020202020204" pitchFamily="34" charset="0"/>
              <a:buChar char="•"/>
            </a:pPr>
            <a:endParaRPr lang="en-US" dirty="0" smtClean="0"/>
          </a:p>
          <a:p>
            <a:r>
              <a:rPr lang="en-US" dirty="0" smtClean="0"/>
              <a:t>Getting used to </a:t>
            </a:r>
            <a:r>
              <a:rPr lang="en-US" i="1" dirty="0" smtClean="0"/>
              <a:t>frequent</a:t>
            </a:r>
            <a:r>
              <a:rPr lang="en-US" dirty="0" smtClean="0"/>
              <a:t> and </a:t>
            </a:r>
            <a:r>
              <a:rPr lang="en-US" i="1" dirty="0" smtClean="0"/>
              <a:t>regular</a:t>
            </a:r>
            <a:r>
              <a:rPr lang="en-US" dirty="0" smtClean="0"/>
              <a:t> price adjustments is important.</a:t>
            </a:r>
          </a:p>
          <a:p>
            <a:pPr marL="438150" lvl="2" indent="-457200">
              <a:spcBef>
                <a:spcPts val="200"/>
              </a:spcBef>
            </a:pPr>
            <a:r>
              <a:rPr lang="en-US" dirty="0" smtClean="0">
                <a:latin typeface="Calibri" panose="020F0502020204030204" pitchFamily="34" charset="0"/>
              </a:rPr>
              <a:t>Morocco has been adjusting fuel prices regularly twice a month, no matter how small the price change.</a:t>
            </a:r>
          </a:p>
          <a:p>
            <a:pPr marL="438150" lvl="2" indent="-457200">
              <a:spcBef>
                <a:spcPts val="200"/>
              </a:spcBef>
            </a:pPr>
            <a:r>
              <a:rPr lang="en-US" dirty="0" smtClean="0">
                <a:latin typeface="Calibri" panose="020F0502020204030204" pitchFamily="34" charset="0"/>
              </a:rPr>
              <a:t>Gabon, Indonesia, and Malawi announced subsidy removal but have not been adjusting prices at the intervals required.</a:t>
            </a:r>
          </a:p>
          <a:p>
            <a:pPr marL="438150" lvl="2" indent="-457200">
              <a:spcBef>
                <a:spcPts val="200"/>
              </a:spcBef>
            </a:pPr>
            <a:r>
              <a:rPr lang="en-US" dirty="0" smtClean="0">
                <a:latin typeface="Calibri" panose="020F0502020204030204" pitchFamily="34" charset="0"/>
              </a:rPr>
              <a:t>The longer the time interval between price changes, the greater the public and government resistance to change, and the larger the potential price shock when prices are finally adjusted (Egypt, Iran, Ukraine gas for households).</a:t>
            </a:r>
          </a:p>
          <a:p>
            <a:pPr marL="0" lvl="2" indent="0">
              <a:spcBef>
                <a:spcPts val="200"/>
              </a:spcBef>
              <a:buNone/>
            </a:pPr>
            <a:endParaRPr lang="en-US" dirty="0" smtClean="0"/>
          </a:p>
          <a:p>
            <a:pPr marL="914400" lvl="3" indent="-457200">
              <a:buFont typeface="Calibri" panose="020F0502020204030204" pitchFamily="34" charset="0"/>
              <a:buChar char="–"/>
            </a:pPr>
            <a:endParaRPr lang="en-US" dirty="0"/>
          </a:p>
        </p:txBody>
      </p:sp>
    </p:spTree>
    <p:extLst>
      <p:ext uri="{BB962C8B-B14F-4D97-AF65-F5344CB8AC3E}">
        <p14:creationId xmlns:p14="http://schemas.microsoft.com/office/powerpoint/2010/main" val="38298619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challenge of implicit policy reversal</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12</a:t>
            </a:fld>
            <a:endParaRPr lang="en-US" dirty="0"/>
          </a:p>
        </p:txBody>
      </p:sp>
      <p:sp>
        <p:nvSpPr>
          <p:cNvPr id="4" name="Content Placeholder 3"/>
          <p:cNvSpPr>
            <a:spLocks noGrp="1"/>
          </p:cNvSpPr>
          <p:nvPr>
            <p:ph sz="quarter" idx="12"/>
          </p:nvPr>
        </p:nvSpPr>
        <p:spPr/>
        <p:txBody>
          <a:bodyPr/>
          <a:lstStyle/>
          <a:p>
            <a:pPr marL="457200" indent="-457200">
              <a:buFont typeface="Arial" panose="020B0604020202020204" pitchFamily="34" charset="0"/>
              <a:buChar char="•"/>
            </a:pPr>
            <a:r>
              <a:rPr lang="en-US" dirty="0" smtClean="0">
                <a:solidFill>
                  <a:schemeClr val="accent1">
                    <a:lumMod val="90000"/>
                    <a:lumOff val="10000"/>
                  </a:schemeClr>
                </a:solidFill>
              </a:rPr>
              <a:t>Official position of the government of Brazil: all oil product prices were deregulated in 2001.</a:t>
            </a:r>
          </a:p>
          <a:p>
            <a:pPr marL="457200" indent="-457200">
              <a:buFont typeface="Arial" panose="020B0604020202020204" pitchFamily="34" charset="0"/>
              <a:buChar char="•"/>
            </a:pPr>
            <a:r>
              <a:rPr lang="en-US" dirty="0" smtClean="0">
                <a:solidFill>
                  <a:schemeClr val="accent1">
                    <a:lumMod val="90000"/>
                    <a:lumOff val="10000"/>
                  </a:schemeClr>
                </a:solidFill>
              </a:rPr>
              <a:t>In practice: pressure on </a:t>
            </a:r>
            <a:r>
              <a:rPr lang="en-US" dirty="0" err="1" smtClean="0">
                <a:solidFill>
                  <a:schemeClr val="accent1">
                    <a:lumMod val="90000"/>
                    <a:lumOff val="10000"/>
                  </a:schemeClr>
                </a:solidFill>
              </a:rPr>
              <a:t>Petrobras</a:t>
            </a:r>
            <a:r>
              <a:rPr lang="en-US" dirty="0" smtClean="0">
                <a:solidFill>
                  <a:schemeClr val="accent1">
                    <a:lumMod val="90000"/>
                    <a:lumOff val="10000"/>
                  </a:schemeClr>
                </a:solidFill>
              </a:rPr>
              <a:t> to keep domestic prices artificially low, with no official mechanism to </a:t>
            </a:r>
          </a:p>
          <a:p>
            <a:pPr marL="4572000">
              <a:spcBef>
                <a:spcPts val="0"/>
              </a:spcBef>
            </a:pPr>
            <a:r>
              <a:rPr lang="en-US" dirty="0">
                <a:solidFill>
                  <a:schemeClr val="accent1">
                    <a:lumMod val="90000"/>
                    <a:lumOff val="10000"/>
                  </a:schemeClr>
                </a:solidFill>
              </a:rPr>
              <a:t>c</a:t>
            </a:r>
            <a:r>
              <a:rPr lang="en-US" dirty="0" smtClean="0">
                <a:solidFill>
                  <a:schemeClr val="accent1">
                    <a:lumMod val="90000"/>
                    <a:lumOff val="10000"/>
                  </a:schemeClr>
                </a:solidFill>
              </a:rPr>
              <a:t>hange “policy”.</a:t>
            </a:r>
          </a:p>
          <a:p>
            <a:pPr marL="4572000" lvl="4" indent="0">
              <a:buNone/>
            </a:pPr>
            <a:r>
              <a:rPr lang="en-US" dirty="0" smtClean="0">
                <a:solidFill>
                  <a:schemeClr val="accent1">
                    <a:lumMod val="75000"/>
                    <a:lumOff val="25000"/>
                  </a:schemeClr>
                </a:solidFill>
              </a:rPr>
              <a:t>Evidence: </a:t>
            </a:r>
          </a:p>
          <a:p>
            <a:pPr marL="4572000" lvl="4" indent="0">
              <a:buNone/>
            </a:pPr>
            <a:r>
              <a:rPr lang="en-US" dirty="0" smtClean="0">
                <a:solidFill>
                  <a:schemeClr val="accent1">
                    <a:lumMod val="75000"/>
                    <a:lumOff val="25000"/>
                  </a:schemeClr>
                </a:solidFill>
              </a:rPr>
              <a:t>Static producer prices independent of world price movement</a:t>
            </a:r>
          </a:p>
          <a:p>
            <a:pPr marL="4572000" lvl="4" indent="0">
              <a:buNone/>
            </a:pPr>
            <a:r>
              <a:rPr lang="en-US" dirty="0" smtClean="0">
                <a:solidFill>
                  <a:schemeClr val="accent1">
                    <a:lumMod val="75000"/>
                    <a:lumOff val="25000"/>
                  </a:schemeClr>
                </a:solidFill>
              </a:rPr>
              <a:t>Large losses suffered by the refining segment of </a:t>
            </a:r>
            <a:r>
              <a:rPr lang="en-US" dirty="0" err="1" smtClean="0">
                <a:solidFill>
                  <a:schemeClr val="accent1">
                    <a:lumMod val="75000"/>
                    <a:lumOff val="25000"/>
                  </a:schemeClr>
                </a:solidFill>
              </a:rPr>
              <a:t>Petrobras</a:t>
            </a:r>
            <a:r>
              <a:rPr lang="en-US" dirty="0" smtClean="0">
                <a:solidFill>
                  <a:schemeClr val="accent1">
                    <a:lumMod val="75000"/>
                    <a:lumOff val="25000"/>
                  </a:schemeClr>
                </a:solidFill>
              </a:rPr>
              <a:t> in recent years </a:t>
            </a:r>
            <a:endParaRPr lang="en-US" dirty="0">
              <a:solidFill>
                <a:schemeClr val="accent1">
                  <a:lumMod val="75000"/>
                  <a:lumOff val="25000"/>
                </a:schemeClr>
              </a:solidFill>
            </a:endParaRPr>
          </a:p>
        </p:txBody>
      </p:sp>
      <p:graphicFrame>
        <p:nvGraphicFramePr>
          <p:cNvPr id="8" name="Chart 7"/>
          <p:cNvGraphicFramePr/>
          <p:nvPr>
            <p:extLst>
              <p:ext uri="{D42A27DB-BD31-4B8C-83A1-F6EECF244321}">
                <p14:modId xmlns:p14="http://schemas.microsoft.com/office/powerpoint/2010/main" val="3737528332"/>
              </p:ext>
            </p:extLst>
          </p:nvPr>
        </p:nvGraphicFramePr>
        <p:xfrm>
          <a:off x="480767" y="3091992"/>
          <a:ext cx="4590854" cy="32681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2159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smoothing to manage price volatility</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13</a:t>
            </a:fld>
            <a:endParaRPr lang="en-US" dirty="0"/>
          </a:p>
        </p:txBody>
      </p:sp>
      <p:sp>
        <p:nvSpPr>
          <p:cNvPr id="4" name="Content Placeholder 3"/>
          <p:cNvSpPr>
            <a:spLocks noGrp="1"/>
          </p:cNvSpPr>
          <p:nvPr>
            <p:ph sz="quarter" idx="12"/>
          </p:nvPr>
        </p:nvSpPr>
        <p:spPr>
          <a:xfrm>
            <a:off x="534284" y="1029125"/>
            <a:ext cx="8075432" cy="4752975"/>
          </a:xfrm>
        </p:spPr>
        <p:txBody>
          <a:bodyPr/>
          <a:lstStyle/>
          <a:p>
            <a:pPr marL="457200" indent="-457200">
              <a:buFont typeface="Arial" panose="020B0604020202020204" pitchFamily="34" charset="0"/>
              <a:buChar char="•"/>
            </a:pPr>
            <a:endParaRPr lang="en-US" dirty="0" smtClean="0"/>
          </a:p>
          <a:p>
            <a:pPr marL="438150" lvl="2" indent="-457200"/>
            <a:r>
              <a:rPr lang="en-US" dirty="0" smtClean="0">
                <a:latin typeface="Calibri" panose="020F0502020204030204" pitchFamily="34" charset="0"/>
              </a:rPr>
              <a:t>Price </a:t>
            </a:r>
            <a:r>
              <a:rPr lang="en-US" dirty="0">
                <a:latin typeface="Calibri" panose="020F0502020204030204" pitchFamily="34" charset="0"/>
              </a:rPr>
              <a:t>smoothing schemes are seldom, if ever, self-financing</a:t>
            </a:r>
          </a:p>
          <a:p>
            <a:pPr marL="914400" lvl="3" indent="-457200">
              <a:spcBef>
                <a:spcPts val="200"/>
              </a:spcBef>
              <a:buFont typeface="Calibri" panose="020F0502020204030204" pitchFamily="34" charset="0"/>
              <a:buChar char="–"/>
            </a:pPr>
            <a:r>
              <a:rPr lang="en-US" dirty="0"/>
              <a:t>Budgetary transfer of US$0.7 billion to Chile’s second stabilization fund</a:t>
            </a:r>
          </a:p>
          <a:p>
            <a:pPr marL="914400" lvl="3" indent="-457200">
              <a:spcBef>
                <a:spcPts val="200"/>
              </a:spcBef>
              <a:buFont typeface="Calibri" panose="020F0502020204030204" pitchFamily="34" charset="0"/>
              <a:buChar char="–"/>
            </a:pPr>
            <a:r>
              <a:rPr lang="en-US" dirty="0"/>
              <a:t>Cameroon’s fund deficit = 3% of GDP in mid-2014</a:t>
            </a:r>
          </a:p>
          <a:p>
            <a:pPr marL="438150" lvl="2" indent="-457200"/>
            <a:r>
              <a:rPr lang="en-US" dirty="0" smtClean="0">
                <a:latin typeface="Calibri" panose="020F0502020204030204" pitchFamily="34" charset="0"/>
              </a:rPr>
              <a:t>Self-financing depends critically on frequent price reversion to the mean, not seen since the early 2000s </a:t>
            </a:r>
          </a:p>
          <a:p>
            <a:pPr marL="438150" lvl="2" indent="-457200"/>
            <a:r>
              <a:rPr lang="en-US" dirty="0" smtClean="0">
                <a:latin typeface="Calibri" panose="020F0502020204030204" pitchFamily="34" charset="0"/>
              </a:rPr>
              <a:t>Political pressure to withdraw in times of high fund balance can amplify, rather than reduce, price volatility</a:t>
            </a:r>
          </a:p>
          <a:p>
            <a:pPr marL="914400" lvl="3" indent="-457200">
              <a:buFont typeface="Calibri" panose="020F0502020204030204" pitchFamily="34" charset="0"/>
              <a:buChar char="–"/>
            </a:pPr>
            <a:r>
              <a:rPr lang="en-US" dirty="0" smtClean="0"/>
              <a:t>Example: Vietnam in 2013–14 vs. 2015</a:t>
            </a:r>
          </a:p>
          <a:p>
            <a:pPr marL="323850" lvl="2" indent="-342900"/>
            <a:r>
              <a:rPr lang="en-US" dirty="0" smtClean="0">
                <a:latin typeface="Calibri" panose="020F0502020204030204" pitchFamily="34" charset="0"/>
              </a:rPr>
              <a:t>A successful alternative is adjustable tax in Chile</a:t>
            </a:r>
            <a:endParaRPr lang="en-US" dirty="0">
              <a:latin typeface="Calibri" panose="020F0502020204030204" pitchFamily="34" charset="0"/>
            </a:endParaRPr>
          </a:p>
        </p:txBody>
      </p:sp>
    </p:spTree>
    <p:extLst>
      <p:ext uri="{BB962C8B-B14F-4D97-AF65-F5344CB8AC3E}">
        <p14:creationId xmlns:p14="http://schemas.microsoft.com/office/powerpoint/2010/main" val="3530162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economy of Vietnam stabilization fund</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14</a:t>
            </a:fld>
            <a:endParaRPr lang="en-US" dirty="0"/>
          </a:p>
        </p:txBody>
      </p:sp>
      <p:sp>
        <p:nvSpPr>
          <p:cNvPr id="4" name="Content Placeholder 3"/>
          <p:cNvSpPr>
            <a:spLocks noGrp="1"/>
          </p:cNvSpPr>
          <p:nvPr>
            <p:ph sz="quarter" idx="12"/>
          </p:nvPr>
        </p:nvSpPr>
        <p:spPr/>
        <p:txBody>
          <a:bodyPr/>
          <a:lstStyle/>
          <a:p>
            <a:pPr marL="457200" indent="-457200">
              <a:buFont typeface="Arial" panose="020B0604020202020204" pitchFamily="34" charset="0"/>
              <a:buChar char="•"/>
            </a:pPr>
            <a:r>
              <a:rPr lang="en-US" dirty="0" smtClean="0">
                <a:solidFill>
                  <a:schemeClr val="accent1">
                    <a:lumMod val="90000"/>
                    <a:lumOff val="10000"/>
                  </a:schemeClr>
                </a:solidFill>
              </a:rPr>
              <a:t>There is a levy, base rate at VND 300 (MXN 0.35)/liter but as high as VND 800/liter at the end of 2014. </a:t>
            </a:r>
          </a:p>
          <a:p>
            <a:pPr marL="457200" indent="-457200">
              <a:buFont typeface="Arial" panose="020B0604020202020204" pitchFamily="34" charset="0"/>
              <a:buChar char="•"/>
            </a:pPr>
            <a:r>
              <a:rPr lang="en-US" dirty="0" smtClean="0">
                <a:solidFill>
                  <a:schemeClr val="accent1">
                    <a:lumMod val="90000"/>
                    <a:lumOff val="10000"/>
                  </a:schemeClr>
                </a:solidFill>
              </a:rPr>
              <a:t>The fund was exhausted in 2013 and could not be used to lower retail fuel prices.</a:t>
            </a:r>
          </a:p>
          <a:p>
            <a:pPr marL="457200" indent="-457200">
              <a:buFont typeface="Arial" panose="020B0604020202020204" pitchFamily="34" charset="0"/>
              <a:buChar char="•"/>
            </a:pPr>
            <a:r>
              <a:rPr lang="en-US" dirty="0" smtClean="0">
                <a:solidFill>
                  <a:schemeClr val="accent1">
                    <a:lumMod val="90000"/>
                    <a:lumOff val="10000"/>
                  </a:schemeClr>
                </a:solidFill>
              </a:rPr>
              <a:t>The record balance in </a:t>
            </a:r>
            <a:br>
              <a:rPr lang="en-US" dirty="0" smtClean="0">
                <a:solidFill>
                  <a:schemeClr val="accent1">
                    <a:lumMod val="90000"/>
                    <a:lumOff val="10000"/>
                  </a:schemeClr>
                </a:solidFill>
              </a:rPr>
            </a:br>
            <a:r>
              <a:rPr lang="en-US" dirty="0" smtClean="0">
                <a:solidFill>
                  <a:schemeClr val="accent1">
                    <a:lumMod val="90000"/>
                    <a:lumOff val="10000"/>
                  </a:schemeClr>
                </a:solidFill>
              </a:rPr>
              <a:t>Dec 2014 prompted </a:t>
            </a:r>
            <a:br>
              <a:rPr lang="en-US" dirty="0" smtClean="0">
                <a:solidFill>
                  <a:schemeClr val="accent1">
                    <a:lumMod val="90000"/>
                    <a:lumOff val="10000"/>
                  </a:schemeClr>
                </a:solidFill>
              </a:rPr>
            </a:br>
            <a:r>
              <a:rPr lang="en-US" dirty="0" smtClean="0">
                <a:solidFill>
                  <a:schemeClr val="accent1">
                    <a:lumMod val="90000"/>
                    <a:lumOff val="10000"/>
                  </a:schemeClr>
                </a:solidFill>
              </a:rPr>
              <a:t>use of VND 3.3 trillion </a:t>
            </a:r>
            <a:br>
              <a:rPr lang="en-US" dirty="0" smtClean="0">
                <a:solidFill>
                  <a:schemeClr val="accent1">
                    <a:lumMod val="90000"/>
                    <a:lumOff val="10000"/>
                  </a:schemeClr>
                </a:solidFill>
              </a:rPr>
            </a:br>
            <a:r>
              <a:rPr lang="en-US" dirty="0" smtClean="0">
                <a:solidFill>
                  <a:schemeClr val="accent1">
                    <a:lumMod val="90000"/>
                    <a:lumOff val="10000"/>
                  </a:schemeClr>
                </a:solidFill>
              </a:rPr>
              <a:t>(MXN 2.3 billion) in 1Q</a:t>
            </a:r>
            <a:br>
              <a:rPr lang="en-US" dirty="0" smtClean="0">
                <a:solidFill>
                  <a:schemeClr val="accent1">
                    <a:lumMod val="90000"/>
                    <a:lumOff val="10000"/>
                  </a:schemeClr>
                </a:solidFill>
              </a:rPr>
            </a:br>
            <a:r>
              <a:rPr lang="en-US" dirty="0" smtClean="0">
                <a:solidFill>
                  <a:schemeClr val="accent1">
                    <a:lumMod val="90000"/>
                    <a:lumOff val="10000"/>
                  </a:schemeClr>
                </a:solidFill>
              </a:rPr>
              <a:t>2015 </a:t>
            </a:r>
            <a:r>
              <a:rPr lang="en-US" dirty="0">
                <a:solidFill>
                  <a:schemeClr val="accent1">
                    <a:lumMod val="90000"/>
                    <a:lumOff val="10000"/>
                  </a:schemeClr>
                </a:solidFill>
              </a:rPr>
              <a:t>to </a:t>
            </a:r>
            <a:r>
              <a:rPr lang="en-US" dirty="0" smtClean="0">
                <a:solidFill>
                  <a:schemeClr val="accent1">
                    <a:lumMod val="90000"/>
                    <a:lumOff val="10000"/>
                  </a:schemeClr>
                </a:solidFill>
              </a:rPr>
              <a:t>subsidize fuel</a:t>
            </a:r>
            <a:br>
              <a:rPr lang="en-US" dirty="0" smtClean="0">
                <a:solidFill>
                  <a:schemeClr val="accent1">
                    <a:lumMod val="90000"/>
                    <a:lumOff val="10000"/>
                  </a:schemeClr>
                </a:solidFill>
              </a:rPr>
            </a:br>
            <a:r>
              <a:rPr lang="en-US" dirty="0" smtClean="0">
                <a:solidFill>
                  <a:schemeClr val="accent1">
                    <a:lumMod val="90000"/>
                    <a:lumOff val="10000"/>
                  </a:schemeClr>
                </a:solidFill>
              </a:rPr>
              <a:t>prices when world oil</a:t>
            </a:r>
            <a:br>
              <a:rPr lang="en-US" dirty="0" smtClean="0">
                <a:solidFill>
                  <a:schemeClr val="accent1">
                    <a:lumMod val="90000"/>
                    <a:lumOff val="10000"/>
                  </a:schemeClr>
                </a:solidFill>
              </a:rPr>
            </a:br>
            <a:r>
              <a:rPr lang="en-US" dirty="0">
                <a:solidFill>
                  <a:schemeClr val="accent1">
                    <a:lumMod val="90000"/>
                    <a:lumOff val="10000"/>
                  </a:schemeClr>
                </a:solidFill>
              </a:rPr>
              <a:t>prices were </a:t>
            </a:r>
            <a:r>
              <a:rPr lang="en-US" dirty="0" smtClean="0">
                <a:solidFill>
                  <a:schemeClr val="accent1">
                    <a:lumMod val="90000"/>
                    <a:lumOff val="10000"/>
                  </a:schemeClr>
                </a:solidFill>
              </a:rPr>
              <a:t>already low. </a:t>
            </a:r>
            <a:endParaRPr lang="en-US" dirty="0">
              <a:solidFill>
                <a:schemeClr val="accent1">
                  <a:lumMod val="90000"/>
                  <a:lumOff val="10000"/>
                </a:schemeClr>
              </a:solidFill>
            </a:endParaRPr>
          </a:p>
        </p:txBody>
      </p:sp>
      <p:graphicFrame>
        <p:nvGraphicFramePr>
          <p:cNvPr id="8" name="Chart 7"/>
          <p:cNvGraphicFramePr/>
          <p:nvPr>
            <p:extLst>
              <p:ext uri="{D42A27DB-BD31-4B8C-83A1-F6EECF244321}">
                <p14:modId xmlns:p14="http://schemas.microsoft.com/office/powerpoint/2010/main" val="3697549805"/>
              </p:ext>
            </p:extLst>
          </p:nvPr>
        </p:nvGraphicFramePr>
        <p:xfrm>
          <a:off x="4487778" y="2622883"/>
          <a:ext cx="4656221" cy="38487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856228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22793"/>
            <a:ext cx="8496300" cy="576263"/>
          </a:xfrm>
        </p:spPr>
        <p:txBody>
          <a:bodyPr/>
          <a:lstStyle/>
          <a:p>
            <a:r>
              <a:rPr lang="es-ES" dirty="0" smtClean="0"/>
              <a:t>Mecanismo </a:t>
            </a:r>
            <a:r>
              <a:rPr lang="es-ES" dirty="0"/>
              <a:t>de </a:t>
            </a:r>
            <a:r>
              <a:rPr lang="es-ES" dirty="0" smtClean="0"/>
              <a:t>Estabilización </a:t>
            </a:r>
            <a:r>
              <a:rPr lang="es-ES" dirty="0"/>
              <a:t>de P</a:t>
            </a:r>
            <a:r>
              <a:rPr lang="es-ES" dirty="0" smtClean="0"/>
              <a:t>recios </a:t>
            </a:r>
            <a:r>
              <a:rPr lang="es-ES" dirty="0"/>
              <a:t>de los </a:t>
            </a:r>
            <a:r>
              <a:rPr lang="es-ES" dirty="0" smtClean="0"/>
              <a:t>Combustibles (MEPCO)</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15</a:t>
            </a:fld>
            <a:endParaRPr lang="en-US" dirty="0"/>
          </a:p>
        </p:txBody>
      </p:sp>
      <p:sp>
        <p:nvSpPr>
          <p:cNvPr id="4" name="Content Placeholder 3"/>
          <p:cNvSpPr>
            <a:spLocks noGrp="1"/>
          </p:cNvSpPr>
          <p:nvPr>
            <p:ph sz="quarter" idx="12"/>
          </p:nvPr>
        </p:nvSpPr>
        <p:spPr>
          <a:xfrm>
            <a:off x="848411" y="1353091"/>
            <a:ext cx="7683707" cy="4752975"/>
          </a:xfrm>
        </p:spPr>
        <p:txBody>
          <a:bodyPr/>
          <a:lstStyle/>
          <a:p>
            <a:r>
              <a:rPr lang="en-US" dirty="0" smtClean="0"/>
              <a:t>Implemented since Aug 2014 for small consumers and small/medium-size enterprises.</a:t>
            </a:r>
          </a:p>
          <a:p>
            <a:pPr marL="594360" lvl="1" indent="-457200">
              <a:buFont typeface="Arial" panose="020B0604020202020204" pitchFamily="34" charset="0"/>
              <a:buChar char="•"/>
            </a:pPr>
            <a:r>
              <a:rPr lang="en-US" sz="2400" dirty="0" smtClean="0"/>
              <a:t>Automotive fuels only (gasoline, diesel, LPG, CNG)</a:t>
            </a:r>
          </a:p>
          <a:p>
            <a:pPr marL="594360" lvl="1" indent="-457200">
              <a:buFont typeface="Arial" panose="020B0604020202020204" pitchFamily="34" charset="0"/>
              <a:buChar char="•"/>
            </a:pPr>
            <a:r>
              <a:rPr lang="en-US" sz="2400" dirty="0" smtClean="0"/>
              <a:t>Specific fuel tax = fixed component + variable component</a:t>
            </a:r>
          </a:p>
          <a:p>
            <a:pPr marL="594360" lvl="1" indent="-457200">
              <a:buFont typeface="Arial" panose="020B0604020202020204" pitchFamily="34" charset="0"/>
              <a:buChar char="•"/>
            </a:pPr>
            <a:r>
              <a:rPr lang="en-US" sz="2400" dirty="0" smtClean="0"/>
              <a:t>Fixed component defined in UTM, automatically adjusted for inflation by Central Bank of Chile every month</a:t>
            </a:r>
          </a:p>
          <a:p>
            <a:pPr marL="594360" lvl="1" indent="-457200">
              <a:buFont typeface="Arial" panose="020B0604020202020204" pitchFamily="34" charset="0"/>
              <a:buChar char="•"/>
            </a:pPr>
            <a:r>
              <a:rPr lang="en-US" sz="2400" dirty="0" smtClean="0"/>
              <a:t>Fixed component = gasoline 6 UTM/m</a:t>
            </a:r>
            <a:r>
              <a:rPr lang="en-US" sz="2400" baseline="30000" dirty="0" smtClean="0"/>
              <a:t>3</a:t>
            </a:r>
            <a:r>
              <a:rPr lang="en-US" sz="2400" dirty="0" smtClean="0"/>
              <a:t> (MXN 6.5/liter), diesel 1.5 UTM/m</a:t>
            </a:r>
            <a:r>
              <a:rPr lang="en-US" sz="2400" baseline="30000" dirty="0" smtClean="0"/>
              <a:t>3</a:t>
            </a:r>
            <a:r>
              <a:rPr lang="en-US" sz="2400" dirty="0" smtClean="0"/>
              <a:t> (MXN 1.6/liter)</a:t>
            </a:r>
          </a:p>
          <a:p>
            <a:pPr marL="594360" lvl="1" indent="-457200">
              <a:buFont typeface="Arial" panose="020B0604020202020204" pitchFamily="34" charset="0"/>
              <a:buChar char="•"/>
            </a:pPr>
            <a:r>
              <a:rPr lang="en-US" sz="2400" dirty="0" smtClean="0"/>
              <a:t>Variable component can become negative, with deficit limited to US$500 million, with rules for bringing down the deficit if the limit is breached</a:t>
            </a:r>
          </a:p>
        </p:txBody>
      </p:sp>
    </p:spTree>
    <p:extLst>
      <p:ext uri="{BB962C8B-B14F-4D97-AF65-F5344CB8AC3E}">
        <p14:creationId xmlns:p14="http://schemas.microsoft.com/office/powerpoint/2010/main" val="24309837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60349"/>
            <a:ext cx="8496300" cy="576263"/>
          </a:xfrm>
        </p:spPr>
        <p:txBody>
          <a:bodyPr/>
          <a:lstStyle/>
          <a:p>
            <a:r>
              <a:rPr lang="en-US" dirty="0" smtClean="0"/>
              <a:t>Price stabilization in Chile</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16</a:t>
            </a:fld>
            <a:endParaRPr lang="en-US" dirty="0"/>
          </a:p>
        </p:txBody>
      </p:sp>
      <p:graphicFrame>
        <p:nvGraphicFramePr>
          <p:cNvPr id="9" name="Content Placeholder 8"/>
          <p:cNvGraphicFramePr>
            <a:graphicFrameLocks noGrp="1"/>
          </p:cNvGraphicFramePr>
          <p:nvPr>
            <p:ph sz="quarter" idx="12"/>
            <p:extLst>
              <p:ext uri="{D42A27DB-BD31-4B8C-83A1-F6EECF244321}">
                <p14:modId xmlns:p14="http://schemas.microsoft.com/office/powerpoint/2010/main" val="1833476428"/>
              </p:ext>
            </p:extLst>
          </p:nvPr>
        </p:nvGraphicFramePr>
        <p:xfrm>
          <a:off x="323850" y="1745673"/>
          <a:ext cx="8208268" cy="445324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50019" y="985653"/>
            <a:ext cx="8182099" cy="830997"/>
          </a:xfrm>
          <a:prstGeom prst="rect">
            <a:avLst/>
          </a:prstGeom>
          <a:noFill/>
        </p:spPr>
        <p:txBody>
          <a:bodyPr wrap="square" rtlCol="0">
            <a:spAutoFit/>
          </a:bodyPr>
          <a:lstStyle/>
          <a:p>
            <a:r>
              <a:rPr lang="en-US" sz="2400" dirty="0" smtClean="0">
                <a:solidFill>
                  <a:schemeClr val="tx2"/>
                </a:solidFill>
                <a:latin typeface="Calibri" panose="020F0502020204030204" pitchFamily="34" charset="0"/>
              </a:rPr>
              <a:t>MEPCO, which came into effect in August 2014, smoothing prices more than the previous regime.</a:t>
            </a:r>
            <a:endParaRPr lang="en-US" sz="2400" dirty="0">
              <a:solidFill>
                <a:schemeClr val="tx2"/>
              </a:solidFill>
              <a:latin typeface="Calibri" panose="020F0502020204030204" pitchFamily="34" charset="0"/>
            </a:endParaRPr>
          </a:p>
        </p:txBody>
      </p:sp>
      <p:cxnSp>
        <p:nvCxnSpPr>
          <p:cNvPr id="6" name="Straight Connector 5"/>
          <p:cNvCxnSpPr/>
          <p:nvPr/>
        </p:nvCxnSpPr>
        <p:spPr>
          <a:xfrm flipV="1">
            <a:off x="6394312" y="2318151"/>
            <a:ext cx="0" cy="2516957"/>
          </a:xfrm>
          <a:prstGeom prst="line">
            <a:avLst/>
          </a:prstGeom>
          <a:ln>
            <a:solidFill>
              <a:schemeClr val="accent1">
                <a:lumMod val="75000"/>
                <a:lumOff val="25000"/>
              </a:schemeClr>
            </a:solidFill>
            <a:prstDash val="sysDot"/>
          </a:ln>
        </p:spPr>
        <p:style>
          <a:lnRef idx="2">
            <a:schemeClr val="accent1"/>
          </a:lnRef>
          <a:fillRef idx="0">
            <a:schemeClr val="accent1"/>
          </a:fillRef>
          <a:effectRef idx="1">
            <a:schemeClr val="accent1"/>
          </a:effectRef>
          <a:fontRef idx="minor">
            <a:schemeClr val="tx1"/>
          </a:fontRef>
        </p:style>
      </p:cxnSp>
      <p:sp>
        <p:nvSpPr>
          <p:cNvPr id="11" name="Bent Arrow 10"/>
          <p:cNvSpPr/>
          <p:nvPr/>
        </p:nvSpPr>
        <p:spPr>
          <a:xfrm>
            <a:off x="5984438" y="1417051"/>
            <a:ext cx="282540" cy="1097280"/>
          </a:xfrm>
          <a:prstGeom prst="bentArrow">
            <a:avLst>
              <a:gd name="adj1" fmla="val 0"/>
              <a:gd name="adj2" fmla="val 25000"/>
              <a:gd name="adj3" fmla="val 25000"/>
              <a:gd name="adj4" fmla="val 43750"/>
            </a:avLst>
          </a:prstGeom>
          <a:scene3d>
            <a:camera prst="orthographicFront">
              <a:rot lat="10800000" lon="1800000" rev="0"/>
            </a:camera>
            <a:lightRig rig="threePt" dir="t"/>
          </a:scene3d>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5" name="TextBox 4"/>
          <p:cNvSpPr txBox="1"/>
          <p:nvPr/>
        </p:nvSpPr>
        <p:spPr>
          <a:xfrm>
            <a:off x="4855048" y="2514331"/>
            <a:ext cx="1270660" cy="369332"/>
          </a:xfrm>
          <a:prstGeom prst="rect">
            <a:avLst/>
          </a:prstGeom>
          <a:solidFill>
            <a:schemeClr val="bg1"/>
          </a:solidFill>
        </p:spPr>
        <p:txBody>
          <a:bodyPr wrap="square" rtlCol="0">
            <a:spAutoFit/>
          </a:bodyPr>
          <a:lstStyle/>
          <a:p>
            <a:r>
              <a:rPr lang="en-US" dirty="0" smtClean="0"/>
              <a:t>← SIPCO</a:t>
            </a:r>
            <a:endParaRPr lang="en-US" dirty="0"/>
          </a:p>
        </p:txBody>
      </p:sp>
    </p:spTree>
    <p:extLst>
      <p:ext uri="{BB962C8B-B14F-4D97-AF65-F5344CB8AC3E}">
        <p14:creationId xmlns:p14="http://schemas.microsoft.com/office/powerpoint/2010/main" val="260234604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Subsidy and tax reform in times of low prices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17</a:t>
            </a:fld>
            <a:endParaRPr lang="en-US" dirty="0"/>
          </a:p>
        </p:txBody>
      </p:sp>
      <p:sp>
        <p:nvSpPr>
          <p:cNvPr id="4" name="Content Placeholder 3"/>
          <p:cNvSpPr>
            <a:spLocks noGrp="1"/>
          </p:cNvSpPr>
          <p:nvPr>
            <p:ph sz="quarter" idx="12"/>
          </p:nvPr>
        </p:nvSpPr>
        <p:spPr>
          <a:xfrm>
            <a:off x="502418" y="1268413"/>
            <a:ext cx="8169309" cy="4752975"/>
          </a:xfrm>
        </p:spPr>
        <p:txBody>
          <a:bodyPr/>
          <a:lstStyle/>
          <a:p>
            <a:pPr marL="0" lvl="2" indent="0">
              <a:buNone/>
            </a:pPr>
            <a:r>
              <a:rPr lang="en-US" dirty="0" smtClean="0">
                <a:solidFill>
                  <a:schemeClr val="tx2"/>
                </a:solidFill>
              </a:rPr>
              <a:t>Several </a:t>
            </a:r>
            <a:r>
              <a:rPr lang="en-US" dirty="0">
                <a:solidFill>
                  <a:schemeClr val="tx2"/>
                </a:solidFill>
              </a:rPr>
              <a:t>governments have </a:t>
            </a:r>
            <a:r>
              <a:rPr lang="en-US" dirty="0" smtClean="0">
                <a:solidFill>
                  <a:schemeClr val="tx2"/>
                </a:solidFill>
              </a:rPr>
              <a:t>taken advantage of low world oil prices to </a:t>
            </a:r>
            <a:r>
              <a:rPr lang="en-US" dirty="0">
                <a:solidFill>
                  <a:schemeClr val="tx2"/>
                </a:solidFill>
              </a:rPr>
              <a:t>increase specific fuel </a:t>
            </a:r>
            <a:r>
              <a:rPr lang="en-US" dirty="0" smtClean="0">
                <a:solidFill>
                  <a:schemeClr val="tx2"/>
                </a:solidFill>
              </a:rPr>
              <a:t>taxes</a:t>
            </a:r>
          </a:p>
          <a:p>
            <a:pPr marL="594360" lvl="0" indent="-457200">
              <a:buFont typeface="Arial" panose="020B0604020202020204" pitchFamily="34" charset="0"/>
              <a:buChar char="•"/>
            </a:pPr>
            <a:r>
              <a:rPr lang="en-US" sz="2600" dirty="0">
                <a:solidFill>
                  <a:schemeClr val="accent1">
                    <a:lumMod val="90000"/>
                    <a:lumOff val="10000"/>
                  </a:schemeClr>
                </a:solidFill>
              </a:rPr>
              <a:t>China increased </a:t>
            </a:r>
            <a:r>
              <a:rPr lang="en-US" sz="2600" dirty="0" smtClean="0">
                <a:solidFill>
                  <a:schemeClr val="accent1">
                    <a:lumMod val="90000"/>
                    <a:lumOff val="10000"/>
                  </a:schemeClr>
                </a:solidFill>
              </a:rPr>
              <a:t>the excise </a:t>
            </a:r>
            <a:r>
              <a:rPr lang="en-US" sz="2600" dirty="0">
                <a:solidFill>
                  <a:schemeClr val="accent1">
                    <a:lumMod val="90000"/>
                    <a:lumOff val="10000"/>
                  </a:schemeClr>
                </a:solidFill>
              </a:rPr>
              <a:t>tax on gasoline and diesel three times </a:t>
            </a:r>
            <a:r>
              <a:rPr lang="en-US" sz="2600" dirty="0" smtClean="0">
                <a:solidFill>
                  <a:schemeClr val="accent1">
                    <a:lumMod val="90000"/>
                    <a:lumOff val="10000"/>
                  </a:schemeClr>
                </a:solidFill>
              </a:rPr>
              <a:t>between Nov </a:t>
            </a:r>
            <a:r>
              <a:rPr lang="en-US" sz="2600" dirty="0">
                <a:solidFill>
                  <a:schemeClr val="accent1">
                    <a:lumMod val="90000"/>
                    <a:lumOff val="10000"/>
                  </a:schemeClr>
                </a:solidFill>
              </a:rPr>
              <a:t>2014 and </a:t>
            </a:r>
            <a:r>
              <a:rPr lang="en-US" sz="2600" dirty="0" smtClean="0">
                <a:solidFill>
                  <a:schemeClr val="accent1">
                    <a:lumMod val="90000"/>
                    <a:lumOff val="10000"/>
                  </a:schemeClr>
                </a:solidFill>
              </a:rPr>
              <a:t>Jan </a:t>
            </a:r>
            <a:r>
              <a:rPr lang="en-US" sz="2600" dirty="0">
                <a:solidFill>
                  <a:schemeClr val="accent1">
                    <a:lumMod val="90000"/>
                    <a:lumOff val="10000"/>
                  </a:schemeClr>
                </a:solidFill>
              </a:rPr>
              <a:t>2015.</a:t>
            </a:r>
          </a:p>
          <a:p>
            <a:pPr marL="594360" lvl="0" indent="-457200">
              <a:buFont typeface="Arial" panose="020B0604020202020204" pitchFamily="34" charset="0"/>
              <a:buChar char="•"/>
            </a:pPr>
            <a:r>
              <a:rPr lang="en-US" sz="2600" dirty="0">
                <a:solidFill>
                  <a:schemeClr val="accent1">
                    <a:lumMod val="90000"/>
                    <a:lumOff val="10000"/>
                  </a:schemeClr>
                </a:solidFill>
              </a:rPr>
              <a:t>Ghana introduced </a:t>
            </a:r>
            <a:r>
              <a:rPr lang="en-US" sz="2600" dirty="0" smtClean="0">
                <a:solidFill>
                  <a:schemeClr val="accent1">
                    <a:lumMod val="90000"/>
                    <a:lumOff val="10000"/>
                  </a:schemeClr>
                </a:solidFill>
              </a:rPr>
              <a:t>a </a:t>
            </a:r>
            <a:r>
              <a:rPr lang="en-US" sz="2600" dirty="0">
                <a:solidFill>
                  <a:schemeClr val="accent1">
                    <a:lumMod val="90000"/>
                    <a:lumOff val="10000"/>
                  </a:schemeClr>
                </a:solidFill>
              </a:rPr>
              <a:t>special petroleum levy </a:t>
            </a:r>
            <a:r>
              <a:rPr lang="en-US" sz="2600" dirty="0" smtClean="0">
                <a:solidFill>
                  <a:schemeClr val="accent1">
                    <a:lumMod val="90000"/>
                    <a:lumOff val="10000"/>
                  </a:schemeClr>
                </a:solidFill>
              </a:rPr>
              <a:t>(17.5% of ex-depot price) in Nov </a:t>
            </a:r>
            <a:r>
              <a:rPr lang="en-US" sz="2600" dirty="0">
                <a:solidFill>
                  <a:schemeClr val="accent1">
                    <a:lumMod val="90000"/>
                    <a:lumOff val="10000"/>
                  </a:schemeClr>
                </a:solidFill>
              </a:rPr>
              <a:t>2014 for all fuels except pre-mix </a:t>
            </a:r>
            <a:r>
              <a:rPr lang="en-US" sz="2600" dirty="0" smtClean="0">
                <a:solidFill>
                  <a:schemeClr val="accent1">
                    <a:lumMod val="90000"/>
                    <a:lumOff val="10000"/>
                  </a:schemeClr>
                </a:solidFill>
              </a:rPr>
              <a:t>and heavy fuel </a:t>
            </a:r>
            <a:r>
              <a:rPr lang="en-US" sz="2600" dirty="0">
                <a:solidFill>
                  <a:schemeClr val="accent1">
                    <a:lumMod val="90000"/>
                    <a:lumOff val="10000"/>
                  </a:schemeClr>
                </a:solidFill>
              </a:rPr>
              <a:t>oil. </a:t>
            </a:r>
          </a:p>
          <a:p>
            <a:pPr marL="594360" lvl="0" indent="-457200">
              <a:buFont typeface="Arial" panose="020B0604020202020204" pitchFamily="34" charset="0"/>
              <a:buChar char="•"/>
            </a:pPr>
            <a:r>
              <a:rPr lang="en-US" sz="2600" dirty="0">
                <a:solidFill>
                  <a:schemeClr val="accent1">
                    <a:lumMod val="90000"/>
                    <a:lumOff val="10000"/>
                  </a:schemeClr>
                </a:solidFill>
              </a:rPr>
              <a:t>India increased the excise tax on gasoline and diesel three </a:t>
            </a:r>
            <a:r>
              <a:rPr lang="en-US" sz="2600" dirty="0" smtClean="0">
                <a:solidFill>
                  <a:schemeClr val="accent1">
                    <a:lumMod val="90000"/>
                    <a:lumOff val="10000"/>
                  </a:schemeClr>
                </a:solidFill>
              </a:rPr>
              <a:t>times in Oct, Nov, and Dec 2014, nearly tripling diesel tax.</a:t>
            </a:r>
            <a:endParaRPr lang="en-US" sz="2600" dirty="0">
              <a:solidFill>
                <a:schemeClr val="accent1">
                  <a:lumMod val="90000"/>
                  <a:lumOff val="10000"/>
                </a:schemeClr>
              </a:solidFill>
            </a:endParaRPr>
          </a:p>
          <a:p>
            <a:pPr marL="594360" lvl="0" indent="-457200">
              <a:buFont typeface="Arial" panose="020B0604020202020204" pitchFamily="34" charset="0"/>
              <a:buChar char="•"/>
            </a:pPr>
            <a:r>
              <a:rPr lang="en-US" sz="2600" dirty="0" smtClean="0">
                <a:solidFill>
                  <a:schemeClr val="accent1">
                    <a:lumMod val="90000"/>
                    <a:lumOff val="10000"/>
                  </a:schemeClr>
                </a:solidFill>
              </a:rPr>
              <a:t>Vietnam </a:t>
            </a:r>
            <a:r>
              <a:rPr lang="en-US" sz="2600" dirty="0">
                <a:solidFill>
                  <a:schemeClr val="accent1">
                    <a:lumMod val="90000"/>
                    <a:lumOff val="10000"/>
                  </a:schemeClr>
                </a:solidFill>
              </a:rPr>
              <a:t>tripled the environmental protection tax in May 2015. </a:t>
            </a:r>
          </a:p>
          <a:p>
            <a:endParaRPr lang="en-US" dirty="0"/>
          </a:p>
        </p:txBody>
      </p:sp>
    </p:spTree>
    <p:extLst>
      <p:ext uri="{BB962C8B-B14F-4D97-AF65-F5344CB8AC3E}">
        <p14:creationId xmlns:p14="http://schemas.microsoft.com/office/powerpoint/2010/main" val="271883909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06238"/>
            <a:ext cx="8496300" cy="576263"/>
          </a:xfrm>
        </p:spPr>
        <p:txBody>
          <a:bodyPr/>
          <a:lstStyle/>
          <a:p>
            <a:r>
              <a:rPr lang="en-US" dirty="0" smtClean="0"/>
              <a:t>Ghana</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18</a:t>
            </a:fld>
            <a:endParaRPr lang="en-US" dirty="0"/>
          </a:p>
        </p:txBody>
      </p:sp>
      <p:sp>
        <p:nvSpPr>
          <p:cNvPr id="4" name="Content Placeholder 3"/>
          <p:cNvSpPr>
            <a:spLocks noGrp="1"/>
          </p:cNvSpPr>
          <p:nvPr>
            <p:ph sz="quarter" idx="12"/>
          </p:nvPr>
        </p:nvSpPr>
        <p:spPr>
          <a:xfrm>
            <a:off x="323850" y="821933"/>
            <a:ext cx="8496300" cy="5199455"/>
          </a:xfrm>
        </p:spPr>
        <p:txBody>
          <a:bodyPr/>
          <a:lstStyle/>
          <a:p>
            <a:r>
              <a:rPr lang="en-US" dirty="0" smtClean="0"/>
              <a:t>Ghana introduced a 17.5% tax in Nov 2014 with minimal effects, thanks to rapidly falling world oil prices.</a:t>
            </a:r>
            <a:endParaRPr lang="en-US" dirty="0"/>
          </a:p>
        </p:txBody>
      </p:sp>
      <p:graphicFrame>
        <p:nvGraphicFramePr>
          <p:cNvPr id="7" name="Chart 6"/>
          <p:cNvGraphicFramePr/>
          <p:nvPr>
            <p:extLst>
              <p:ext uri="{D42A27DB-BD31-4B8C-83A1-F6EECF244321}">
                <p14:modId xmlns:p14="http://schemas.microsoft.com/office/powerpoint/2010/main" val="2455997510"/>
              </p:ext>
            </p:extLst>
          </p:nvPr>
        </p:nvGraphicFramePr>
        <p:xfrm>
          <a:off x="323850" y="2085654"/>
          <a:ext cx="8208268" cy="416103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3755570" y="4024016"/>
            <a:ext cx="3016333" cy="369332"/>
          </a:xfrm>
          <a:prstGeom prst="rect">
            <a:avLst/>
          </a:prstGeom>
          <a:solidFill>
            <a:schemeClr val="bg1"/>
          </a:solidFill>
        </p:spPr>
        <p:txBody>
          <a:bodyPr wrap="square" rtlCol="0">
            <a:spAutoFit/>
          </a:bodyPr>
          <a:lstStyle/>
          <a:p>
            <a:r>
              <a:rPr lang="en-US" dirty="0" smtClean="0">
                <a:solidFill>
                  <a:srgbClr val="FF0000"/>
                </a:solidFill>
              </a:rPr>
              <a:t>Imposition of 17.5% fuel tax</a:t>
            </a:r>
            <a:endParaRPr lang="en-US" dirty="0">
              <a:solidFill>
                <a:srgbClr val="FF0000"/>
              </a:solidFill>
            </a:endParaRPr>
          </a:p>
        </p:txBody>
      </p:sp>
    </p:spTree>
    <p:extLst>
      <p:ext uri="{BB962C8B-B14F-4D97-AF65-F5344CB8AC3E}">
        <p14:creationId xmlns:p14="http://schemas.microsoft.com/office/powerpoint/2010/main" val="22290290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of subsidy reform for cooking fuels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19</a:t>
            </a:fld>
            <a:endParaRPr lang="en-US" dirty="0"/>
          </a:p>
        </p:txBody>
      </p:sp>
      <p:sp>
        <p:nvSpPr>
          <p:cNvPr id="4" name="Content Placeholder 3"/>
          <p:cNvSpPr>
            <a:spLocks noGrp="1"/>
          </p:cNvSpPr>
          <p:nvPr>
            <p:ph sz="quarter" idx="12"/>
          </p:nvPr>
        </p:nvSpPr>
        <p:spPr>
          <a:xfrm>
            <a:off x="323850" y="1013889"/>
            <a:ext cx="8735309" cy="4752975"/>
          </a:xfrm>
        </p:spPr>
        <p:txBody>
          <a:bodyPr/>
          <a:lstStyle/>
          <a:p>
            <a:pPr>
              <a:spcBef>
                <a:spcPts val="0"/>
              </a:spcBef>
            </a:pPr>
            <a:r>
              <a:rPr lang="en-US" dirty="0" smtClean="0"/>
              <a:t>Subsidy removal is easier for gasoline than diesel, and easier for diesel than for cooking and home heating fuels. </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Household fuel price subsidies remain in India (kerosene), Indonesia (kerosene and LPG), Malaysia (LPG), Morocco (LPG), Tunisia (LPG), Ukraine (natural gas)</a:t>
            </a:r>
          </a:p>
          <a:p>
            <a:pPr marL="457200" indent="-457200">
              <a:spcBef>
                <a:spcPts val="0"/>
              </a:spcBef>
              <a:buFont typeface="Arial" panose="020B0604020202020204" pitchFamily="34" charset="0"/>
              <a:buChar char="•"/>
            </a:pPr>
            <a:r>
              <a:rPr lang="en-US" dirty="0" smtClean="0">
                <a:solidFill>
                  <a:schemeClr val="accent1">
                    <a:lumMod val="90000"/>
                    <a:lumOff val="10000"/>
                  </a:schemeClr>
                </a:solidFill>
              </a:rPr>
              <a:t>Conditional cash transfers enable price deregulation</a:t>
            </a:r>
          </a:p>
          <a:p>
            <a:pPr marL="914400" lvl="1" indent="-457200">
              <a:spcBef>
                <a:spcPts val="0"/>
              </a:spcBef>
              <a:buFont typeface="Calibri" panose="020F0502020204030204" pitchFamily="34" charset="0"/>
              <a:buChar char="–"/>
            </a:pPr>
            <a:r>
              <a:rPr lang="en-US" sz="2600" dirty="0" smtClean="0">
                <a:solidFill>
                  <a:schemeClr val="accent1">
                    <a:lumMod val="75000"/>
                    <a:lumOff val="25000"/>
                  </a:schemeClr>
                </a:solidFill>
              </a:rPr>
              <a:t>Deregulate price if there is sufficient competition, and compensate poor fuel purchasers</a:t>
            </a:r>
          </a:p>
          <a:p>
            <a:pPr marL="457200" indent="-457200">
              <a:spcBef>
                <a:spcPts val="0"/>
              </a:spcBef>
              <a:buFont typeface="Arial" panose="020B0604020202020204" pitchFamily="34" charset="0"/>
              <a:buChar char="•"/>
            </a:pPr>
            <a:r>
              <a:rPr lang="en-US" dirty="0">
                <a:solidFill>
                  <a:schemeClr val="accent1">
                    <a:lumMod val="90000"/>
                    <a:lumOff val="10000"/>
                  </a:schemeClr>
                </a:solidFill>
              </a:rPr>
              <a:t>Conditional cash transfers are easier for LPG than kerosene </a:t>
            </a:r>
            <a:endParaRPr lang="en-US" dirty="0" smtClean="0">
              <a:solidFill>
                <a:schemeClr val="accent1">
                  <a:lumMod val="90000"/>
                  <a:lumOff val="10000"/>
                </a:schemeClr>
              </a:solidFill>
            </a:endParaRPr>
          </a:p>
          <a:p>
            <a:pPr marL="914400" lvl="2" indent="-457200">
              <a:spcBef>
                <a:spcPts val="0"/>
              </a:spcBef>
              <a:buFont typeface="Arial" panose="020B0604020202020204" pitchFamily="34" charset="0"/>
              <a:buChar char="–"/>
            </a:pPr>
            <a:r>
              <a:rPr lang="en-US" sz="2600" dirty="0" smtClean="0">
                <a:solidFill>
                  <a:schemeClr val="accent1">
                    <a:lumMod val="75000"/>
                    <a:lumOff val="25000"/>
                  </a:schemeClr>
                </a:solidFill>
                <a:latin typeface="Calibri" panose="020F0502020204030204" pitchFamily="34" charset="0"/>
              </a:rPr>
              <a:t>Register each customer who has to hand in cylinder for refill</a:t>
            </a:r>
            <a:endParaRPr lang="en-US" sz="2600" dirty="0">
              <a:solidFill>
                <a:schemeClr val="accent1">
                  <a:lumMod val="75000"/>
                  <a:lumOff val="25000"/>
                </a:schemeClr>
              </a:solidFill>
              <a:latin typeface="Calibri" panose="020F0502020204030204" pitchFamily="34" charset="0"/>
            </a:endParaRPr>
          </a:p>
          <a:p>
            <a:pPr marL="457200" indent="-457200">
              <a:buFont typeface="Arial" panose="020B0604020202020204" pitchFamily="34" charset="0"/>
              <a:buChar char="•"/>
            </a:pPr>
            <a:endParaRPr lang="en-US" dirty="0">
              <a:solidFill>
                <a:schemeClr val="accent1">
                  <a:lumMod val="90000"/>
                  <a:lumOff val="10000"/>
                </a:schemeClr>
              </a:solidFill>
            </a:endParaRPr>
          </a:p>
        </p:txBody>
      </p:sp>
    </p:spTree>
    <p:extLst>
      <p:ext uri="{BB962C8B-B14F-4D97-AF65-F5344CB8AC3E}">
        <p14:creationId xmlns:p14="http://schemas.microsoft.com/office/powerpoint/2010/main" val="377767648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Targeted conditional cash transfer: FISE in Peru</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20</a:t>
            </a:fld>
            <a:endParaRPr lang="en-US" dirty="0"/>
          </a:p>
        </p:txBody>
      </p:sp>
      <p:sp>
        <p:nvSpPr>
          <p:cNvPr id="4" name="Content Placeholder 3"/>
          <p:cNvSpPr>
            <a:spLocks noGrp="1"/>
          </p:cNvSpPr>
          <p:nvPr>
            <p:ph sz="quarter" idx="12"/>
          </p:nvPr>
        </p:nvSpPr>
        <p:spPr>
          <a:xfrm>
            <a:off x="323850" y="1221870"/>
            <a:ext cx="8496300" cy="4752975"/>
          </a:xfrm>
        </p:spPr>
        <p:txBody>
          <a:bodyPr/>
          <a:lstStyle/>
          <a:p>
            <a:pPr marL="457200" indent="-457200">
              <a:spcBef>
                <a:spcPts val="0"/>
              </a:spcBef>
              <a:buFont typeface="Arial" panose="020B0604020202020204" pitchFamily="34" charset="0"/>
              <a:buChar char="•"/>
            </a:pPr>
            <a:r>
              <a:rPr lang="en-US" dirty="0" smtClean="0"/>
              <a:t>A 2012 law established </a:t>
            </a:r>
            <a:r>
              <a:rPr lang="en-US" dirty="0" err="1" smtClean="0"/>
              <a:t>Fondo</a:t>
            </a:r>
            <a:r>
              <a:rPr lang="en-US" dirty="0" smtClean="0"/>
              <a:t> </a:t>
            </a:r>
            <a:r>
              <a:rPr lang="en-US" dirty="0"/>
              <a:t>de </a:t>
            </a:r>
            <a:r>
              <a:rPr lang="en-US" dirty="0" err="1"/>
              <a:t>Inclusión</a:t>
            </a:r>
            <a:r>
              <a:rPr lang="en-US" dirty="0"/>
              <a:t> Social </a:t>
            </a:r>
            <a:r>
              <a:rPr lang="en-US" dirty="0" err="1" smtClean="0"/>
              <a:t>Energético</a:t>
            </a:r>
            <a:r>
              <a:rPr lang="en-US" dirty="0" smtClean="0"/>
              <a:t>, one use of which is to subsidize LPG purchase by the poor </a:t>
            </a:r>
          </a:p>
          <a:p>
            <a:pPr marL="457200" indent="-457200">
              <a:spcBef>
                <a:spcPts val="0"/>
              </a:spcBef>
              <a:buFont typeface="Arial" panose="020B0604020202020204" pitchFamily="34" charset="0"/>
              <a:buChar char="•"/>
            </a:pPr>
            <a:r>
              <a:rPr lang="en-US" dirty="0" smtClean="0"/>
              <a:t>Financed </a:t>
            </a:r>
            <a:r>
              <a:rPr lang="en-US" dirty="0"/>
              <a:t>by surcharges on consumption of various forms of energy by other </a:t>
            </a:r>
            <a:r>
              <a:rPr lang="en-US" dirty="0" smtClean="0"/>
              <a:t>consumers</a:t>
            </a:r>
          </a:p>
          <a:p>
            <a:pPr marL="457200" indent="-457200">
              <a:spcBef>
                <a:spcPts val="0"/>
              </a:spcBef>
              <a:buFont typeface="Arial" panose="020B0604020202020204" pitchFamily="34" charset="0"/>
              <a:buChar char="•"/>
            </a:pPr>
            <a:r>
              <a:rPr lang="en-US" dirty="0" smtClean="0"/>
              <a:t>Stringent eligibility criteria: </a:t>
            </a:r>
          </a:p>
          <a:p>
            <a:pPr marL="914400" lvl="3" indent="-457200">
              <a:spcBef>
                <a:spcPts val="0"/>
              </a:spcBef>
              <a:buFont typeface="Calibri" panose="020F0502020204030204" pitchFamily="34" charset="0"/>
              <a:buChar char="–"/>
            </a:pPr>
            <a:r>
              <a:rPr lang="en-US" dirty="0" smtClean="0"/>
              <a:t>Electricity </a:t>
            </a:r>
            <a:r>
              <a:rPr lang="en-US" dirty="0"/>
              <a:t>consumption in </a:t>
            </a:r>
            <a:r>
              <a:rPr lang="en-US" dirty="0" smtClean="0"/>
              <a:t>previous 12 months &lt; 360 kWh</a:t>
            </a:r>
          </a:p>
          <a:p>
            <a:pPr marL="914400" lvl="3" indent="-457200">
              <a:spcBef>
                <a:spcPts val="0"/>
              </a:spcBef>
              <a:buFont typeface="Calibri" panose="020F0502020204030204" pitchFamily="34" charset="0"/>
              <a:buChar char="–"/>
            </a:pPr>
            <a:r>
              <a:rPr lang="en-US" dirty="0" smtClean="0"/>
              <a:t>Possession of national identity document and LPG cylinder</a:t>
            </a:r>
          </a:p>
          <a:p>
            <a:pPr marL="914400" lvl="3" indent="-457200">
              <a:spcBef>
                <a:spcPts val="0"/>
              </a:spcBef>
              <a:buFont typeface="Calibri" panose="020F0502020204030204" pitchFamily="34" charset="0"/>
              <a:buChar char="–"/>
            </a:pPr>
            <a:r>
              <a:rPr lang="en-US" dirty="0" smtClean="0"/>
              <a:t>Information verified by home visit</a:t>
            </a:r>
          </a:p>
          <a:p>
            <a:pPr marL="457200" indent="-457200">
              <a:spcBef>
                <a:spcPts val="0"/>
              </a:spcBef>
              <a:buFont typeface="Arial" panose="020B0604020202020204" pitchFamily="34" charset="0"/>
              <a:buChar char="•"/>
            </a:pPr>
            <a:r>
              <a:rPr lang="en-US" dirty="0" smtClean="0"/>
              <a:t>FISE </a:t>
            </a:r>
            <a:r>
              <a:rPr lang="en-US" dirty="0"/>
              <a:t>provides S/. 16 </a:t>
            </a:r>
            <a:r>
              <a:rPr lang="en-US" dirty="0" smtClean="0"/>
              <a:t>(MXN 82) for refill of 10-kg cylinder once a month</a:t>
            </a:r>
          </a:p>
          <a:p>
            <a:pPr marL="914400" lvl="3" indent="-457200">
              <a:spcBef>
                <a:spcPts val="0"/>
              </a:spcBef>
              <a:buFont typeface="Calibri" panose="020F0502020204030204" pitchFamily="34" charset="0"/>
              <a:buChar char="–"/>
            </a:pPr>
            <a:r>
              <a:rPr lang="en-US" i="1" dirty="0" smtClean="0"/>
              <a:t>Digital</a:t>
            </a:r>
            <a:r>
              <a:rPr lang="en-US" dirty="0" smtClean="0"/>
              <a:t> voucher distributed by the power utility</a:t>
            </a:r>
            <a:endParaRPr lang="en-US" dirty="0"/>
          </a:p>
        </p:txBody>
      </p:sp>
    </p:spTree>
    <p:extLst>
      <p:ext uri="{BB962C8B-B14F-4D97-AF65-F5344CB8AC3E}">
        <p14:creationId xmlns:p14="http://schemas.microsoft.com/office/powerpoint/2010/main" val="65524475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Determinants of household use of LPG</a:t>
            </a:r>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21</a:t>
            </a:fld>
            <a:endParaRPr lang="en-US" dirty="0"/>
          </a:p>
        </p:txBody>
      </p:sp>
      <p:sp>
        <p:nvSpPr>
          <p:cNvPr id="4" name="Content Placeholder 3"/>
          <p:cNvSpPr>
            <a:spLocks noGrp="1"/>
          </p:cNvSpPr>
          <p:nvPr>
            <p:ph sz="quarter" idx="12"/>
          </p:nvPr>
        </p:nvSpPr>
        <p:spPr>
          <a:xfrm>
            <a:off x="472272" y="1268413"/>
            <a:ext cx="8347877" cy="4752975"/>
          </a:xfrm>
        </p:spPr>
        <p:txBody>
          <a:bodyPr/>
          <a:lstStyle/>
          <a:p>
            <a:r>
              <a:rPr lang="en-US" dirty="0" smtClean="0"/>
              <a:t>Findings from econometric </a:t>
            </a:r>
            <a:r>
              <a:rPr lang="en-US" dirty="0"/>
              <a:t>analysis of </a:t>
            </a:r>
            <a:r>
              <a:rPr lang="en-US" dirty="0" smtClean="0"/>
              <a:t>household surveys:</a:t>
            </a:r>
            <a:endParaRPr lang="en-US" dirty="0"/>
          </a:p>
          <a:p>
            <a:pPr marL="457200" indent="-457200">
              <a:buFont typeface="Arial" panose="020B0604020202020204" pitchFamily="34" charset="0"/>
              <a:buChar char="•"/>
            </a:pPr>
            <a:r>
              <a:rPr lang="en-US" sz="2400" dirty="0">
                <a:solidFill>
                  <a:schemeClr val="accent1">
                    <a:lumMod val="90000"/>
                    <a:lumOff val="10000"/>
                  </a:schemeClr>
                </a:solidFill>
              </a:rPr>
              <a:t>Income and LPG </a:t>
            </a:r>
            <a:r>
              <a:rPr lang="en-US" sz="2400" dirty="0" smtClean="0">
                <a:solidFill>
                  <a:schemeClr val="accent1">
                    <a:lumMod val="90000"/>
                    <a:lumOff val="10000"/>
                  </a:schemeClr>
                </a:solidFill>
              </a:rPr>
              <a:t>prices affect the decision to use LPG (selection) and how much to use (quantity)</a:t>
            </a:r>
            <a:endParaRPr lang="en-US" sz="2400" dirty="0">
              <a:solidFill>
                <a:schemeClr val="accent1">
                  <a:lumMod val="90000"/>
                  <a:lumOff val="10000"/>
                </a:schemeClr>
              </a:solidFill>
            </a:endParaRPr>
          </a:p>
          <a:p>
            <a:pPr marL="457200" indent="-457200">
              <a:buFont typeface="Arial" panose="020B0604020202020204" pitchFamily="34" charset="0"/>
              <a:buChar char="•"/>
            </a:pPr>
            <a:r>
              <a:rPr lang="en-US" sz="2400" dirty="0">
                <a:solidFill>
                  <a:schemeClr val="accent1">
                    <a:lumMod val="90000"/>
                    <a:lumOff val="10000"/>
                  </a:schemeClr>
                </a:solidFill>
              </a:rPr>
              <a:t>Selection increases with rising (highest) levels of education attained by men and women, with women’s education being more important than men’s → awareness about LPG</a:t>
            </a:r>
          </a:p>
          <a:p>
            <a:pPr marL="457200" indent="-457200">
              <a:buFont typeface="Arial" panose="020B0604020202020204" pitchFamily="34" charset="0"/>
              <a:buChar char="•"/>
            </a:pPr>
            <a:r>
              <a:rPr lang="en-US" sz="2400" dirty="0" smtClean="0">
                <a:solidFill>
                  <a:schemeClr val="accent1">
                    <a:lumMod val="90000"/>
                    <a:lumOff val="10000"/>
                  </a:schemeClr>
                </a:solidFill>
              </a:rPr>
              <a:t>Gender </a:t>
            </a:r>
            <a:r>
              <a:rPr lang="en-US" sz="2400" dirty="0">
                <a:solidFill>
                  <a:schemeClr val="accent1">
                    <a:lumMod val="90000"/>
                    <a:lumOff val="10000"/>
                  </a:schemeClr>
                </a:solidFill>
              </a:rPr>
              <a:t>of household head not statistically significant</a:t>
            </a:r>
          </a:p>
          <a:p>
            <a:pPr marL="457200" indent="-457200">
              <a:buFont typeface="Arial" panose="020B0604020202020204" pitchFamily="34" charset="0"/>
              <a:buChar char="•"/>
            </a:pPr>
            <a:r>
              <a:rPr lang="en-US" sz="2400" dirty="0">
                <a:solidFill>
                  <a:schemeClr val="accent1">
                    <a:lumMod val="90000"/>
                    <a:lumOff val="10000"/>
                  </a:schemeClr>
                </a:solidFill>
              </a:rPr>
              <a:t>Proxies for </a:t>
            </a:r>
            <a:r>
              <a:rPr lang="en-US" sz="2400" dirty="0" smtClean="0">
                <a:solidFill>
                  <a:schemeClr val="accent1">
                    <a:lumMod val="90000"/>
                    <a:lumOff val="10000"/>
                  </a:schemeClr>
                </a:solidFill>
              </a:rPr>
              <a:t>infrastructure (selection), </a:t>
            </a:r>
            <a:r>
              <a:rPr lang="en-US" sz="2400" dirty="0">
                <a:solidFill>
                  <a:schemeClr val="accent1">
                    <a:lumMod val="90000"/>
                    <a:lumOff val="10000"/>
                  </a:schemeClr>
                </a:solidFill>
              </a:rPr>
              <a:t>availability of cheap or free </a:t>
            </a:r>
            <a:r>
              <a:rPr lang="en-US" sz="2400" dirty="0" smtClean="0">
                <a:solidFill>
                  <a:schemeClr val="accent1">
                    <a:lumMod val="90000"/>
                    <a:lumOff val="10000"/>
                  </a:schemeClr>
                </a:solidFill>
              </a:rPr>
              <a:t>biomass (selection and quantity) significant</a:t>
            </a:r>
            <a:endParaRPr lang="en-US" sz="2400" dirty="0">
              <a:solidFill>
                <a:schemeClr val="accent1">
                  <a:lumMod val="90000"/>
                  <a:lumOff val="10000"/>
                </a:schemeClr>
              </a:solidFill>
            </a:endParaRPr>
          </a:p>
          <a:p>
            <a:pPr marL="457200" indent="-457200">
              <a:buFont typeface="Arial" panose="020B0604020202020204" pitchFamily="34" charset="0"/>
              <a:buChar char="•"/>
            </a:pPr>
            <a:r>
              <a:rPr lang="en-US" sz="2400" dirty="0">
                <a:solidFill>
                  <a:schemeClr val="accent1">
                    <a:lumMod val="90000"/>
                    <a:lumOff val="10000"/>
                  </a:schemeClr>
                </a:solidFill>
              </a:rPr>
              <a:t>Very low </a:t>
            </a:r>
            <a:r>
              <a:rPr lang="en-US" sz="2400" dirty="0" smtClean="0">
                <a:solidFill>
                  <a:schemeClr val="accent1">
                    <a:lumMod val="90000"/>
                    <a:lumOff val="10000"/>
                  </a:schemeClr>
                </a:solidFill>
              </a:rPr>
              <a:t>cross-price </a:t>
            </a:r>
            <a:r>
              <a:rPr lang="en-US" sz="2400" dirty="0">
                <a:solidFill>
                  <a:schemeClr val="accent1">
                    <a:lumMod val="90000"/>
                    <a:lumOff val="10000"/>
                  </a:schemeClr>
                </a:solidFill>
              </a:rPr>
              <a:t>elasticity with respect to firewood → firewood prices would have to rise sharply before households consider purchasing more LPG</a:t>
            </a:r>
          </a:p>
          <a:p>
            <a:endParaRPr lang="en-US" dirty="0"/>
          </a:p>
        </p:txBody>
      </p:sp>
    </p:spTree>
    <p:extLst>
      <p:ext uri="{BB962C8B-B14F-4D97-AF65-F5344CB8AC3E}">
        <p14:creationId xmlns:p14="http://schemas.microsoft.com/office/powerpoint/2010/main" val="370912464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Reducing spending on LPG by households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22</a:t>
            </a:fld>
            <a:endParaRPr lang="en-US" dirty="0"/>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3839021238"/>
              </p:ext>
            </p:extLst>
          </p:nvPr>
        </p:nvGraphicFramePr>
        <p:xfrm>
          <a:off x="323850" y="1042170"/>
          <a:ext cx="8496300" cy="5212080"/>
        </p:xfrm>
        <a:graphic>
          <a:graphicData uri="http://schemas.openxmlformats.org/drawingml/2006/table">
            <a:tbl>
              <a:tblPr firstRow="1" bandRow="1">
                <a:tableStyleId>{2D5ABB26-0587-4C30-8999-92F81FD0307C}</a:tableStyleId>
              </a:tblPr>
              <a:tblGrid>
                <a:gridCol w="2702154"/>
                <a:gridCol w="5794146"/>
              </a:tblGrid>
              <a:tr h="370840">
                <a:tc>
                  <a:txBody>
                    <a:bodyPr/>
                    <a:lstStyle/>
                    <a:p>
                      <a:r>
                        <a:rPr lang="en-US" dirty="0" smtClean="0"/>
                        <a:t>Decrease barrier to entry and increase price competition</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Hospitality arrangements; third-party access; competition policy; posting of prices by firm, location, and cylinder size on government website</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Minimize short-selling</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Clear marking of tare weight, enforcement of scale calibration, industry association’s seal of quality certification, publication of names of companies caught short-selling</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Target financial assistance</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Spread or reduce upfront adoption cost via dealer incentives or dealer-financed installment plan</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Improve auxiliary</a:t>
                      </a:r>
                      <a:r>
                        <a:rPr lang="en-US" baseline="0" dirty="0" smtClean="0"/>
                        <a:t> </a:t>
                      </a:r>
                      <a:r>
                        <a:rPr lang="en-US" dirty="0" smtClean="0"/>
                        <a:t>infrastructure</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Road conditions, port infrastructure</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Minimize shortages</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Ensure reasonable returns to</a:t>
                      </a:r>
                      <a:r>
                        <a:rPr lang="en-US" baseline="0" dirty="0" smtClean="0"/>
                        <a:t> efficient operators to build capital for construction of storage facility; encourage hospitality and third-party access</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Enforce safety regulations</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Clearly</a:t>
                      </a:r>
                      <a:r>
                        <a:rPr lang="en-US" baseline="0" dirty="0" smtClean="0"/>
                        <a:t> mark last date of cylinder recertification; set up registries of certified installers and of certified private inspectors operating under government supervision</a:t>
                      </a:r>
                      <a:endParaRPr lang="en-US" dirty="0">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7962134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Household fuel subsidies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23</a:t>
            </a:fld>
            <a:endParaRPr lang="en-US" dirty="0"/>
          </a:p>
        </p:txBody>
      </p:sp>
      <p:sp>
        <p:nvSpPr>
          <p:cNvPr id="4" name="Content Placeholder 3"/>
          <p:cNvSpPr>
            <a:spLocks noGrp="1"/>
          </p:cNvSpPr>
          <p:nvPr>
            <p:ph sz="quarter" idx="12"/>
          </p:nvPr>
        </p:nvSpPr>
        <p:spPr>
          <a:xfrm>
            <a:off x="323850" y="1221870"/>
            <a:ext cx="8398119" cy="4752975"/>
          </a:xfrm>
        </p:spPr>
        <p:txBody>
          <a:bodyPr/>
          <a:lstStyle/>
          <a:p>
            <a:pPr marL="457200" indent="-457200">
              <a:spcBef>
                <a:spcPts val="0"/>
              </a:spcBef>
              <a:buFont typeface="Arial" panose="020B0604020202020204" pitchFamily="34" charset="0"/>
              <a:buChar char="•"/>
            </a:pPr>
            <a:r>
              <a:rPr lang="en-US" sz="2600" dirty="0" smtClean="0">
                <a:solidFill>
                  <a:schemeClr val="accent1">
                    <a:lumMod val="90000"/>
                    <a:lumOff val="10000"/>
                  </a:schemeClr>
                </a:solidFill>
              </a:rPr>
              <a:t>Subsidizing one’s way out of this problem is not financially sustainable</a:t>
            </a:r>
          </a:p>
          <a:p>
            <a:pPr marL="457200" indent="-457200">
              <a:spcBef>
                <a:spcPts val="0"/>
              </a:spcBef>
              <a:buFont typeface="Arial" panose="020B0604020202020204" pitchFamily="34" charset="0"/>
              <a:buChar char="•"/>
            </a:pPr>
            <a:r>
              <a:rPr lang="en-US" sz="2600" dirty="0" smtClean="0">
                <a:solidFill>
                  <a:schemeClr val="accent1">
                    <a:lumMod val="90000"/>
                    <a:lumOff val="10000"/>
                  </a:schemeClr>
                </a:solidFill>
              </a:rPr>
              <a:t>Price deregulation coupled with targeted cash transfers distorts the market the least and can still help the poor</a:t>
            </a:r>
          </a:p>
          <a:p>
            <a:pPr marL="914400" lvl="1" indent="-457200">
              <a:spcBef>
                <a:spcPts val="0"/>
              </a:spcBef>
              <a:buFont typeface="Calibri" panose="020F0502020204030204" pitchFamily="34" charset="0"/>
              <a:buChar char="–"/>
            </a:pPr>
            <a:r>
              <a:rPr lang="en-US" sz="2600" dirty="0" smtClean="0">
                <a:solidFill>
                  <a:schemeClr val="accent1">
                    <a:lumMod val="75000"/>
                    <a:lumOff val="25000"/>
                  </a:schemeClr>
                </a:solidFill>
              </a:rPr>
              <a:t>Adequate market competition is a pre-requisite</a:t>
            </a:r>
          </a:p>
          <a:p>
            <a:pPr marL="914400" lvl="1" indent="-457200">
              <a:spcBef>
                <a:spcPts val="0"/>
              </a:spcBef>
              <a:buFont typeface="Calibri" panose="020F0502020204030204" pitchFamily="34" charset="0"/>
              <a:buChar char="–"/>
            </a:pPr>
            <a:r>
              <a:rPr lang="en-US" sz="2600" dirty="0" smtClean="0">
                <a:solidFill>
                  <a:schemeClr val="accent1">
                    <a:lumMod val="75000"/>
                    <a:lumOff val="25000"/>
                  </a:schemeClr>
                </a:solidFill>
              </a:rPr>
              <a:t>In remote areas, could consider competition </a:t>
            </a:r>
            <a:r>
              <a:rPr lang="en-US" sz="2600" i="1" dirty="0" smtClean="0">
                <a:solidFill>
                  <a:schemeClr val="accent1">
                    <a:lumMod val="75000"/>
                    <a:lumOff val="25000"/>
                  </a:schemeClr>
                </a:solidFill>
              </a:rPr>
              <a:t>for</a:t>
            </a:r>
            <a:r>
              <a:rPr lang="en-US" sz="2600" dirty="0" smtClean="0">
                <a:solidFill>
                  <a:schemeClr val="accent1">
                    <a:lumMod val="75000"/>
                    <a:lumOff val="25000"/>
                  </a:schemeClr>
                </a:solidFill>
              </a:rPr>
              <a:t> the market followed by exclusive license to serve</a:t>
            </a:r>
          </a:p>
          <a:p>
            <a:pPr marL="457200" indent="-457200">
              <a:spcBef>
                <a:spcPts val="0"/>
              </a:spcBef>
              <a:buFont typeface="Arial" panose="020B0604020202020204" pitchFamily="34" charset="0"/>
              <a:buChar char="•"/>
            </a:pPr>
            <a:r>
              <a:rPr lang="en-US" sz="2600" dirty="0" smtClean="0">
                <a:solidFill>
                  <a:schemeClr val="accent1">
                    <a:lumMod val="90000"/>
                    <a:lumOff val="10000"/>
                  </a:schemeClr>
                </a:solidFill>
              </a:rPr>
              <a:t>Unconditional cash transfers in integrated social protection program may be the long-term goal, but given a choice, the poor may not spend extra cash on household fuel </a:t>
            </a:r>
          </a:p>
          <a:p>
            <a:pPr marL="914400" lvl="2" indent="-457200">
              <a:spcBef>
                <a:spcPts val="0"/>
              </a:spcBef>
              <a:buFont typeface="Calibri" panose="020F0502020204030204" pitchFamily="34" charset="0"/>
              <a:buChar char="–"/>
            </a:pPr>
            <a:r>
              <a:rPr lang="en-US" sz="2600" dirty="0">
                <a:solidFill>
                  <a:schemeClr val="accent1">
                    <a:lumMod val="75000"/>
                    <a:lumOff val="25000"/>
                  </a:schemeClr>
                </a:solidFill>
                <a:latin typeface="Calibri" panose="020F0502020204030204" pitchFamily="34" charset="0"/>
              </a:rPr>
              <a:t>Top spending choice was rice, not </a:t>
            </a:r>
            <a:r>
              <a:rPr lang="en-US" sz="2600" dirty="0" smtClean="0">
                <a:solidFill>
                  <a:schemeClr val="accent1">
                    <a:lumMod val="75000"/>
                    <a:lumOff val="25000"/>
                  </a:schemeClr>
                </a:solidFill>
                <a:latin typeface="Calibri" panose="020F0502020204030204" pitchFamily="34" charset="0"/>
              </a:rPr>
              <a:t>kerosene, </a:t>
            </a:r>
            <a:r>
              <a:rPr lang="en-US" sz="2600" dirty="0">
                <a:solidFill>
                  <a:schemeClr val="accent1">
                    <a:lumMod val="75000"/>
                    <a:lumOff val="25000"/>
                  </a:schemeClr>
                </a:solidFill>
                <a:latin typeface="Calibri" panose="020F0502020204030204" pitchFamily="34" charset="0"/>
              </a:rPr>
              <a:t>in Indonesia in </a:t>
            </a:r>
            <a:r>
              <a:rPr lang="en-US" sz="2600" dirty="0" smtClean="0">
                <a:solidFill>
                  <a:schemeClr val="accent1">
                    <a:lumMod val="75000"/>
                    <a:lumOff val="25000"/>
                  </a:schemeClr>
                </a:solidFill>
                <a:latin typeface="Calibri" panose="020F0502020204030204" pitchFamily="34" charset="0"/>
              </a:rPr>
              <a:t>2005</a:t>
            </a:r>
            <a:endParaRPr lang="en-US" sz="2600" dirty="0">
              <a:solidFill>
                <a:schemeClr val="accent1">
                  <a:lumMod val="75000"/>
                  <a:lumOff val="25000"/>
                </a:schemeClr>
              </a:solidFill>
              <a:latin typeface="Calibri" panose="020F0502020204030204" pitchFamily="34" charset="0"/>
            </a:endParaRP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45170112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350"/>
            <a:ext cx="9144000" cy="576263"/>
          </a:xfrm>
        </p:spPr>
        <p:txBody>
          <a:bodyPr/>
          <a:lstStyle/>
          <a:p>
            <a:r>
              <a:rPr lang="en-US" sz="2800" dirty="0" smtClean="0"/>
              <a:t>How will governments respond to next price shock?</a:t>
            </a:r>
            <a:endParaRPr lang="en-US" sz="2800"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24</a:t>
            </a:fld>
            <a:endParaRPr lang="en-US" dirty="0"/>
          </a:p>
        </p:txBody>
      </p:sp>
      <p:sp>
        <p:nvSpPr>
          <p:cNvPr id="4" name="Content Placeholder 3"/>
          <p:cNvSpPr>
            <a:spLocks noGrp="1"/>
          </p:cNvSpPr>
          <p:nvPr>
            <p:ph sz="quarter" idx="12"/>
          </p:nvPr>
        </p:nvSpPr>
        <p:spPr>
          <a:xfrm>
            <a:off x="876693" y="1268413"/>
            <a:ext cx="7943457" cy="4752975"/>
          </a:xfrm>
        </p:spPr>
        <p:txBody>
          <a:bodyPr/>
          <a:lstStyle/>
          <a:p>
            <a:pPr marL="274320" indent="-274320">
              <a:buFont typeface="Arial" panose="020B0604020202020204" pitchFamily="34" charset="0"/>
              <a:buChar char="•"/>
            </a:pPr>
            <a:r>
              <a:rPr lang="en-US" dirty="0" smtClean="0">
                <a:solidFill>
                  <a:schemeClr val="accent1">
                    <a:lumMod val="90000"/>
                    <a:lumOff val="10000"/>
                  </a:schemeClr>
                </a:solidFill>
              </a:rPr>
              <a:t>Ghana, Jordan, and several others suspended automatic pricing mechanism in 2008</a:t>
            </a:r>
          </a:p>
          <a:p>
            <a:pPr marL="274320" indent="-274320">
              <a:buFont typeface="Arial" panose="020B0604020202020204" pitchFamily="34" charset="0"/>
              <a:buChar char="•"/>
            </a:pPr>
            <a:r>
              <a:rPr lang="en-US" dirty="0" smtClean="0">
                <a:solidFill>
                  <a:schemeClr val="accent1">
                    <a:lumMod val="90000"/>
                    <a:lumOff val="10000"/>
                  </a:schemeClr>
                </a:solidFill>
              </a:rPr>
              <a:t>Although price increases starting in 2009 were gradual, subsidy reforms stalled</a:t>
            </a:r>
          </a:p>
          <a:p>
            <a:pPr marL="274320" indent="-274320">
              <a:buFont typeface="Arial" panose="020B0604020202020204" pitchFamily="34" charset="0"/>
              <a:buChar char="•"/>
            </a:pPr>
            <a:r>
              <a:rPr lang="en-US" dirty="0" smtClean="0">
                <a:solidFill>
                  <a:schemeClr val="accent1">
                    <a:lumMod val="90000"/>
                    <a:lumOff val="10000"/>
                  </a:schemeClr>
                </a:solidFill>
              </a:rPr>
              <a:t>Pass-through of fuel price and exchange rate increases in the power sector were frequently not implemented</a:t>
            </a:r>
          </a:p>
          <a:p>
            <a:pPr marL="274320" indent="-274320">
              <a:buFont typeface="Arial" panose="020B0604020202020204" pitchFamily="34" charset="0"/>
              <a:buChar char="•"/>
            </a:pPr>
            <a:r>
              <a:rPr lang="en-US" dirty="0" smtClean="0">
                <a:solidFill>
                  <a:schemeClr val="accent1">
                    <a:lumMod val="90000"/>
                    <a:lumOff val="10000"/>
                  </a:schemeClr>
                </a:solidFill>
              </a:rPr>
              <a:t>Many countries today are not in markedly better position to replace price subsidies with targeted social protection measures than in 2008</a:t>
            </a:r>
          </a:p>
        </p:txBody>
      </p:sp>
    </p:spTree>
    <p:extLst>
      <p:ext uri="{BB962C8B-B14F-4D97-AF65-F5344CB8AC3E}">
        <p14:creationId xmlns:p14="http://schemas.microsoft.com/office/powerpoint/2010/main" val="264023010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observations</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25</a:t>
            </a:fld>
            <a:endParaRPr lang="en-US" dirty="0"/>
          </a:p>
        </p:txBody>
      </p:sp>
      <p:sp>
        <p:nvSpPr>
          <p:cNvPr id="4" name="Content Placeholder 3"/>
          <p:cNvSpPr>
            <a:spLocks noGrp="1"/>
          </p:cNvSpPr>
          <p:nvPr>
            <p:ph sz="quarter" idx="12"/>
          </p:nvPr>
        </p:nvSpPr>
        <p:spPr/>
        <p:txBody>
          <a:bodyPr/>
          <a:lstStyle/>
          <a:p>
            <a:pPr marL="457200" indent="-457200">
              <a:buFont typeface="Arial" panose="020B0604020202020204" pitchFamily="34" charset="0"/>
              <a:buChar char="•"/>
            </a:pPr>
            <a:r>
              <a:rPr lang="en-US" dirty="0" smtClean="0">
                <a:solidFill>
                  <a:schemeClr val="accent1">
                    <a:lumMod val="90000"/>
                    <a:lumOff val="10000"/>
                  </a:schemeClr>
                </a:solidFill>
              </a:rPr>
              <a:t>There is ample global evidence that pricing is usually not the </a:t>
            </a:r>
            <a:r>
              <a:rPr lang="en-US" dirty="0">
                <a:solidFill>
                  <a:schemeClr val="accent1">
                    <a:lumMod val="90000"/>
                    <a:lumOff val="10000"/>
                  </a:schemeClr>
                </a:solidFill>
              </a:rPr>
              <a:t>right</a:t>
            </a:r>
            <a:r>
              <a:rPr lang="en-US" dirty="0" smtClean="0">
                <a:solidFill>
                  <a:schemeClr val="accent1">
                    <a:lumMod val="90000"/>
                    <a:lumOff val="10000"/>
                  </a:schemeClr>
                </a:solidFill>
              </a:rPr>
              <a:t> instrument to achieve policy goals price controls are intended for</a:t>
            </a:r>
          </a:p>
          <a:p>
            <a:pPr marL="457200" indent="-457200">
              <a:buFont typeface="Arial" panose="020B0604020202020204" pitchFamily="34" charset="0"/>
              <a:buChar char="•"/>
            </a:pPr>
            <a:r>
              <a:rPr lang="en-US" dirty="0">
                <a:solidFill>
                  <a:schemeClr val="accent1">
                    <a:lumMod val="90000"/>
                    <a:lumOff val="10000"/>
                  </a:schemeClr>
                </a:solidFill>
              </a:rPr>
              <a:t>There is no substitute for fundamental reform and strengthening of</a:t>
            </a:r>
          </a:p>
          <a:p>
            <a:pPr marL="685800" lvl="1" indent="-228600">
              <a:buFont typeface="Calibri" panose="020F0502020204030204" pitchFamily="34" charset="0"/>
              <a:buChar char="–"/>
            </a:pPr>
            <a:r>
              <a:rPr lang="en-US" sz="2400" dirty="0">
                <a:solidFill>
                  <a:schemeClr val="accent1">
                    <a:lumMod val="75000"/>
                    <a:lumOff val="25000"/>
                  </a:schemeClr>
                </a:solidFill>
              </a:rPr>
              <a:t>Power, oil, gas, and other energy sectors: strengthening competition where appropriate; reducing technical, commercial, and collection losses as much as possible</a:t>
            </a:r>
          </a:p>
          <a:p>
            <a:pPr marL="685800" lvl="1" indent="-228600">
              <a:buFont typeface="Calibri" panose="020F0502020204030204" pitchFamily="34" charset="0"/>
              <a:buChar char="–"/>
            </a:pPr>
            <a:r>
              <a:rPr lang="en-US" sz="2400" dirty="0">
                <a:solidFill>
                  <a:srgbClr val="FF0000"/>
                </a:solidFill>
              </a:rPr>
              <a:t>Social protection</a:t>
            </a:r>
            <a:r>
              <a:rPr lang="en-US" sz="2400" dirty="0">
                <a:solidFill>
                  <a:schemeClr val="accent1">
                    <a:lumMod val="75000"/>
                    <a:lumOff val="25000"/>
                  </a:schemeClr>
                </a:solidFill>
              </a:rPr>
              <a:t>: </a:t>
            </a:r>
            <a:r>
              <a:rPr lang="en-US" sz="2400" dirty="0" smtClean="0">
                <a:solidFill>
                  <a:schemeClr val="accent1">
                    <a:lumMod val="75000"/>
                    <a:lumOff val="25000"/>
                  </a:schemeClr>
                </a:solidFill>
              </a:rPr>
              <a:t>work steadily to put an </a:t>
            </a:r>
            <a:r>
              <a:rPr lang="en-US" sz="2400" dirty="0">
                <a:solidFill>
                  <a:schemeClr val="accent1">
                    <a:lumMod val="75000"/>
                    <a:lumOff val="25000"/>
                  </a:schemeClr>
                </a:solidFill>
              </a:rPr>
              <a:t>administrative system in place to identify beneficiaries and deliver benefits </a:t>
            </a:r>
            <a:r>
              <a:rPr lang="en-US" sz="2400" dirty="0" smtClean="0">
                <a:solidFill>
                  <a:schemeClr val="accent1">
                    <a:lumMod val="75000"/>
                    <a:lumOff val="25000"/>
                  </a:schemeClr>
                </a:solidFill>
              </a:rPr>
              <a:t>efficiently, and make social protection integrated </a:t>
            </a:r>
            <a:r>
              <a:rPr lang="en-US" sz="2400" dirty="0">
                <a:solidFill>
                  <a:schemeClr val="accent1">
                    <a:lumMod val="75000"/>
                    <a:lumOff val="25000"/>
                  </a:schemeClr>
                </a:solidFill>
              </a:rPr>
              <a:t>and </a:t>
            </a:r>
            <a:r>
              <a:rPr lang="en-US" sz="2400" dirty="0" smtClean="0">
                <a:solidFill>
                  <a:schemeClr val="accent1">
                    <a:lumMod val="75000"/>
                    <a:lumOff val="25000"/>
                  </a:schemeClr>
                </a:solidFill>
              </a:rPr>
              <a:t>comprehensive </a:t>
            </a:r>
            <a:endParaRPr lang="en-US" sz="2400" dirty="0">
              <a:solidFill>
                <a:schemeClr val="accent1">
                  <a:lumMod val="75000"/>
                  <a:lumOff val="25000"/>
                </a:schemeClr>
              </a:solidFill>
            </a:endParaRP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78224855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 cited</a:t>
            </a:r>
            <a:endParaRPr lang="en-US" dirty="0"/>
          </a:p>
        </p:txBody>
      </p:sp>
      <p:sp>
        <p:nvSpPr>
          <p:cNvPr id="3" name="Slide Number Placeholder 2"/>
          <p:cNvSpPr>
            <a:spLocks noGrp="1"/>
          </p:cNvSpPr>
          <p:nvPr>
            <p:ph type="sldNum" sz="quarter" idx="11"/>
          </p:nvPr>
        </p:nvSpPr>
        <p:spPr/>
        <p:txBody>
          <a:bodyPr/>
          <a:lstStyle/>
          <a:p>
            <a:pPr>
              <a:defRPr/>
            </a:pPr>
            <a:fld id="{EF62D93A-3BA0-8848-BFA3-D7046C1B555D}" type="slidenum">
              <a:rPr lang="en-US" smtClean="0"/>
              <a:pPr>
                <a:defRPr/>
              </a:pPr>
              <a:t>26</a:t>
            </a:fld>
            <a:endParaRPr lang="en-US" dirty="0"/>
          </a:p>
        </p:txBody>
      </p:sp>
      <p:sp>
        <p:nvSpPr>
          <p:cNvPr id="4" name="Content Placeholder 3"/>
          <p:cNvSpPr>
            <a:spLocks noGrp="1"/>
          </p:cNvSpPr>
          <p:nvPr>
            <p:ph sz="quarter" idx="12"/>
          </p:nvPr>
        </p:nvSpPr>
        <p:spPr/>
        <p:txBody>
          <a:bodyPr/>
          <a:lstStyle/>
          <a:p>
            <a:pPr>
              <a:spcBef>
                <a:spcPts val="0"/>
              </a:spcBef>
            </a:pPr>
            <a:r>
              <a:rPr lang="en-US" sz="1800" dirty="0"/>
              <a:t>Fossil fuel subsidy and pricing policies: Recent developing country experience</a:t>
            </a:r>
            <a:endParaRPr lang="en-US" sz="1800" dirty="0" smtClean="0"/>
          </a:p>
          <a:p>
            <a:pPr lvl="1">
              <a:spcBef>
                <a:spcPts val="0"/>
              </a:spcBef>
            </a:pPr>
            <a:r>
              <a:rPr lang="en-US" sz="1800" dirty="0" smtClean="0">
                <a:solidFill>
                  <a:srgbClr val="0000FF"/>
                </a:solidFill>
              </a:rPr>
              <a:t>Forthcoming as a World Bank Policy Research Working Paper</a:t>
            </a:r>
            <a:endParaRPr lang="en-US" sz="1800" dirty="0">
              <a:solidFill>
                <a:srgbClr val="0000FF"/>
              </a:solidFill>
            </a:endParaRPr>
          </a:p>
          <a:p>
            <a:pPr>
              <a:spcBef>
                <a:spcPts val="0"/>
              </a:spcBef>
            </a:pPr>
            <a:r>
              <a:rPr lang="en-US" sz="1800" dirty="0"/>
              <a:t>Petroleum product pricing and complementary policies: experience of 65 developing countries since </a:t>
            </a:r>
            <a:r>
              <a:rPr lang="en-US" sz="1800" dirty="0" smtClean="0"/>
              <a:t>2009</a:t>
            </a:r>
          </a:p>
          <a:p>
            <a:pPr lvl="1">
              <a:spcBef>
                <a:spcPts val="0"/>
              </a:spcBef>
            </a:pPr>
            <a:r>
              <a:rPr lang="en-US" sz="1800" u="sng" dirty="0" smtClean="0">
                <a:hlinkClick r:id="rId2"/>
              </a:rPr>
              <a:t>http</a:t>
            </a:r>
            <a:r>
              <a:rPr lang="en-US" sz="1800" u="sng" dirty="0">
                <a:hlinkClick r:id="rId2"/>
              </a:rPr>
              <a:t>://</a:t>
            </a:r>
            <a:r>
              <a:rPr lang="en-US" sz="1800" u="sng" dirty="0" smtClean="0">
                <a:hlinkClick r:id="rId2"/>
              </a:rPr>
              <a:t>documents.worldbank.org/curated/en/2013/04/17513782/petroleum-product-pricing-complementary-policies-experience-65-developing-countries-2009</a:t>
            </a:r>
            <a:endParaRPr lang="en-US" sz="1800" u="sng" dirty="0" smtClean="0"/>
          </a:p>
          <a:p>
            <a:pPr>
              <a:spcBef>
                <a:spcPts val="0"/>
              </a:spcBef>
            </a:pPr>
            <a:r>
              <a:rPr lang="en-US" sz="1800" dirty="0" smtClean="0"/>
              <a:t>Reforming </a:t>
            </a:r>
            <a:r>
              <a:rPr lang="en-US" sz="1800" dirty="0"/>
              <a:t>fuel pricing in an age of $100 oil (English</a:t>
            </a:r>
            <a:r>
              <a:rPr lang="en-US" sz="1800" dirty="0" smtClean="0"/>
              <a:t>)</a:t>
            </a:r>
          </a:p>
          <a:p>
            <a:pPr lvl="1">
              <a:spcBef>
                <a:spcPts val="0"/>
              </a:spcBef>
            </a:pPr>
            <a:r>
              <a:rPr lang="en-US" sz="1800" u="sng" dirty="0" smtClean="0">
                <a:hlinkClick r:id="rId3"/>
              </a:rPr>
              <a:t>http</a:t>
            </a:r>
            <a:r>
              <a:rPr lang="en-US" sz="1800" u="sng" dirty="0">
                <a:hlinkClick r:id="rId3"/>
              </a:rPr>
              <a:t>://documents.worldbank.org/curated/en/2013/01/18019602</a:t>
            </a:r>
            <a:r>
              <a:rPr lang="en-US" sz="1800" u="sng" dirty="0" smtClean="0">
                <a:hlinkClick r:id="rId3"/>
              </a:rPr>
              <a:t>/</a:t>
            </a:r>
            <a:endParaRPr lang="en-US" sz="1800" u="sng" dirty="0" smtClean="0"/>
          </a:p>
          <a:p>
            <a:pPr>
              <a:spcBef>
                <a:spcPts val="0"/>
              </a:spcBef>
            </a:pPr>
            <a:r>
              <a:rPr lang="en-US" sz="1800" dirty="0" smtClean="0"/>
              <a:t>Who </a:t>
            </a:r>
            <a:r>
              <a:rPr lang="en-US" sz="1800" dirty="0"/>
              <a:t>uses bottled gas? Evidence from households in developing </a:t>
            </a:r>
            <a:r>
              <a:rPr lang="en-US" sz="1800" dirty="0" smtClean="0"/>
              <a:t>countries</a:t>
            </a:r>
          </a:p>
          <a:p>
            <a:pPr lvl="1">
              <a:spcBef>
                <a:spcPts val="0"/>
              </a:spcBef>
            </a:pPr>
            <a:r>
              <a:rPr lang="en-US" sz="1800" u="sng" dirty="0" smtClean="0">
                <a:hlinkClick r:id="rId4"/>
              </a:rPr>
              <a:t>http</a:t>
            </a:r>
            <a:r>
              <a:rPr lang="en-US" sz="1800" u="sng" dirty="0">
                <a:hlinkClick r:id="rId4"/>
              </a:rPr>
              <a:t>://</a:t>
            </a:r>
            <a:r>
              <a:rPr lang="en-US" sz="1800" u="sng" dirty="0" smtClean="0">
                <a:hlinkClick r:id="rId4"/>
              </a:rPr>
              <a:t>documents.worldbank.org/curated/en/2011/07/14612680/uses-bottled-gas-evidence-households-developing-countries</a:t>
            </a:r>
            <a:endParaRPr lang="en-US" sz="1800" u="sng" dirty="0" smtClean="0"/>
          </a:p>
          <a:p>
            <a:pPr>
              <a:spcBef>
                <a:spcPts val="0"/>
              </a:spcBef>
            </a:pPr>
            <a:r>
              <a:rPr lang="en-US" sz="1800" dirty="0" smtClean="0"/>
              <a:t>The </a:t>
            </a:r>
            <a:r>
              <a:rPr lang="en-US" sz="1800" dirty="0"/>
              <a:t>role of LPG in reducing energy </a:t>
            </a:r>
            <a:r>
              <a:rPr lang="en-US" sz="1800" dirty="0" smtClean="0"/>
              <a:t>poverty</a:t>
            </a:r>
          </a:p>
          <a:p>
            <a:pPr lvl="1">
              <a:spcBef>
                <a:spcPts val="0"/>
              </a:spcBef>
            </a:pPr>
            <a:r>
              <a:rPr lang="en-US" sz="1800" u="sng" dirty="0" smtClean="0">
                <a:hlinkClick r:id="rId5"/>
              </a:rPr>
              <a:t>http</a:t>
            </a:r>
            <a:r>
              <a:rPr lang="en-US" sz="1800" u="sng" dirty="0">
                <a:hlinkClick r:id="rId5"/>
              </a:rPr>
              <a:t>://siteresources.worldbank.org/INTOGMC/Resources/LPGReportWeb-Masami1.pdf</a:t>
            </a:r>
            <a:endParaRPr lang="en-US" sz="1800" dirty="0"/>
          </a:p>
        </p:txBody>
      </p:sp>
    </p:spTree>
    <p:extLst>
      <p:ext uri="{BB962C8B-B14F-4D97-AF65-F5344CB8AC3E}">
        <p14:creationId xmlns:p14="http://schemas.microsoft.com/office/powerpoint/2010/main" val="272136211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BG Slide">
  <a:themeElements>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8421</TotalTime>
  <Words>2372</Words>
  <Application>Microsoft Macintosh PowerPoint</Application>
  <PresentationFormat>Presentación en pantalla (4:3)</PresentationFormat>
  <Paragraphs>262</Paragraphs>
  <Slides>26</Slides>
  <Notes>4</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WBG Slide</vt:lpstr>
      <vt:lpstr>International experience with energy pricing policy</vt:lpstr>
      <vt:lpstr>Outline</vt:lpstr>
      <vt:lpstr>Why are we here?</vt:lpstr>
      <vt:lpstr>Network energy vs. solid and liquid fuels</vt:lpstr>
      <vt:lpstr>Unintended consequences</vt:lpstr>
      <vt:lpstr>Ultimate goal</vt:lpstr>
      <vt:lpstr>Externalities and social safety nets</vt:lpstr>
      <vt:lpstr>Different ways of providing social protection </vt:lpstr>
      <vt:lpstr>Opportunity afforded by low fuel prices</vt:lpstr>
      <vt:lpstr>Emerging lessons</vt:lpstr>
      <vt:lpstr>Frequency of adjustments</vt:lpstr>
      <vt:lpstr>Political challenge of implicit policy reversal</vt:lpstr>
      <vt:lpstr>Price smoothing to manage price volatility</vt:lpstr>
      <vt:lpstr>Political economy of Vietnam stabilization fund</vt:lpstr>
      <vt:lpstr>Mecanismo de Estabilización de Precios de los Combustibles (MEPCO)</vt:lpstr>
      <vt:lpstr>Price stabilization in Chile</vt:lpstr>
      <vt:lpstr>Subsidy and tax reform in times of low prices</vt:lpstr>
      <vt:lpstr>Ghana</vt:lpstr>
      <vt:lpstr>Challenge of subsidy reform for cooking fuels</vt:lpstr>
      <vt:lpstr>Targeted conditional cash transfer: FISE in Peru</vt:lpstr>
      <vt:lpstr>Determinants of household use of LPG</vt:lpstr>
      <vt:lpstr>Reducing spending on LPG by households</vt:lpstr>
      <vt:lpstr>Household fuel subsidies</vt:lpstr>
      <vt:lpstr>How will governments respond to next price shock?</vt:lpstr>
      <vt:lpstr>Concluding observations</vt:lpstr>
      <vt:lpstr>Publications cited</vt:lpstr>
    </vt:vector>
  </TitlesOfParts>
  <Company>Rivia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dc:creator>
  <dc:description>Presentation Template;_x000d_
Version 001;_x000d_
2012-11-16;</dc:description>
  <cp:lastModifiedBy>Centro de Investicacion para el Desarrollo A.C.</cp:lastModifiedBy>
  <cp:revision>912</cp:revision>
  <cp:lastPrinted>2015-11-17T22:01:58Z</cp:lastPrinted>
  <dcterms:created xsi:type="dcterms:W3CDTF">2012-11-07T14:44:50Z</dcterms:created>
  <dcterms:modified xsi:type="dcterms:W3CDTF">2015-11-20T22:14:44Z</dcterms:modified>
</cp:coreProperties>
</file>